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7" r:id="rId1"/>
  </p:sldMasterIdLst>
  <p:notesMasterIdLst>
    <p:notesMasterId r:id="rId54"/>
  </p:notesMasterIdLst>
  <p:handoutMasterIdLst>
    <p:handoutMasterId r:id="rId55"/>
  </p:handoutMasterIdLst>
  <p:sldIdLst>
    <p:sldId id="304" r:id="rId2"/>
    <p:sldId id="339" r:id="rId3"/>
    <p:sldId id="343" r:id="rId4"/>
    <p:sldId id="354" r:id="rId5"/>
    <p:sldId id="355" r:id="rId6"/>
    <p:sldId id="356" r:id="rId7"/>
    <p:sldId id="357" r:id="rId8"/>
    <p:sldId id="358" r:id="rId9"/>
    <p:sldId id="359" r:id="rId10"/>
    <p:sldId id="360" r:id="rId11"/>
    <p:sldId id="361" r:id="rId12"/>
    <p:sldId id="362" r:id="rId13"/>
    <p:sldId id="364" r:id="rId14"/>
    <p:sldId id="363" r:id="rId15"/>
    <p:sldId id="365" r:id="rId16"/>
    <p:sldId id="366" r:id="rId17"/>
    <p:sldId id="376" r:id="rId18"/>
    <p:sldId id="377" r:id="rId19"/>
    <p:sldId id="378" r:id="rId20"/>
    <p:sldId id="368" r:id="rId21"/>
    <p:sldId id="369" r:id="rId22"/>
    <p:sldId id="344" r:id="rId23"/>
    <p:sldId id="372" r:id="rId24"/>
    <p:sldId id="375" r:id="rId25"/>
    <p:sldId id="370" r:id="rId26"/>
    <p:sldId id="373" r:id="rId27"/>
    <p:sldId id="374" r:id="rId28"/>
    <p:sldId id="371" r:id="rId29"/>
    <p:sldId id="379" r:id="rId30"/>
    <p:sldId id="380" r:id="rId31"/>
    <p:sldId id="381" r:id="rId32"/>
    <p:sldId id="382" r:id="rId33"/>
    <p:sldId id="383" r:id="rId34"/>
    <p:sldId id="384" r:id="rId35"/>
    <p:sldId id="399" r:id="rId36"/>
    <p:sldId id="387" r:id="rId37"/>
    <p:sldId id="385" r:id="rId38"/>
    <p:sldId id="398" r:id="rId39"/>
    <p:sldId id="394" r:id="rId40"/>
    <p:sldId id="400" r:id="rId41"/>
    <p:sldId id="388" r:id="rId42"/>
    <p:sldId id="386" r:id="rId43"/>
    <p:sldId id="389" r:id="rId44"/>
    <p:sldId id="390" r:id="rId45"/>
    <p:sldId id="391" r:id="rId46"/>
    <p:sldId id="392" r:id="rId47"/>
    <p:sldId id="393" r:id="rId48"/>
    <p:sldId id="395" r:id="rId49"/>
    <p:sldId id="396" r:id="rId50"/>
    <p:sldId id="397" r:id="rId51"/>
    <p:sldId id="401" r:id="rId52"/>
    <p:sldId id="335" r:id="rId53"/>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Montserrat" panose="020B0604020202020204" charset="0"/>
      <p:regular r:id="rId60"/>
      <p:bold r:id="rId61"/>
      <p:boldItalic r:id="rId62"/>
    </p:embeddedFont>
    <p:embeddedFont>
      <p:font typeface="Montserrat SemiBold" panose="020B0604020202020204" charset="0"/>
      <p:regular r:id="rId63"/>
      <p:bold r:id="rId64"/>
    </p:embeddedFont>
  </p:embeddedFontLst>
  <p:custDataLst>
    <p:tags r:id="rId6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C8"/>
    <a:srgbClr val="3A0092"/>
    <a:srgbClr val="E6E7E8"/>
    <a:srgbClr val="100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3" autoAdjust="0"/>
    <p:restoredTop sz="94663"/>
  </p:normalViewPr>
  <p:slideViewPr>
    <p:cSldViewPr snapToGrid="0" snapToObjects="1" showGuides="1">
      <p:cViewPr varScale="1">
        <p:scale>
          <a:sx n="114" d="100"/>
          <a:sy n="114" d="100"/>
        </p:scale>
        <p:origin x="228" y="36"/>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BBB894-E1A7-FD43-A252-8B5A60C1F34A}" type="datetimeFigureOut">
              <a:rPr lang="en-US" smtClean="0"/>
              <a:t>2/19/2021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DFAEE0-8029-A94B-802A-8A286C4D3FBB}" type="slidenum">
              <a:rPr lang="en-US" smtClean="0"/>
              <a:t>‹#›</a:t>
            </a:fld>
            <a:endParaRPr lang="en-US"/>
          </a:p>
        </p:txBody>
      </p:sp>
    </p:spTree>
    <p:extLst>
      <p:ext uri="{BB962C8B-B14F-4D97-AF65-F5344CB8AC3E}">
        <p14:creationId xmlns:p14="http://schemas.microsoft.com/office/powerpoint/2010/main" val="1550332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08FC6-91E6-4FF4-91B0-110CA1AA77DC}" type="datetimeFigureOut">
              <a:rPr lang="en-US" smtClean="0"/>
              <a:t>2/19/2021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A8658-EB80-4DD7-A912-B2638ECE9F4C}" type="slidenum">
              <a:rPr lang="en-US" smtClean="0"/>
              <a:t>‹#›</a:t>
            </a:fld>
            <a:endParaRPr lang="en-US"/>
          </a:p>
        </p:txBody>
      </p:sp>
    </p:spTree>
    <p:extLst>
      <p:ext uri="{BB962C8B-B14F-4D97-AF65-F5344CB8AC3E}">
        <p14:creationId xmlns:p14="http://schemas.microsoft.com/office/powerpoint/2010/main" val="318790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3.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9.png"/><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png"/><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4.pn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_Whit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ED3526D-2D43-41BD-AE11-AFF0A422CCDF}"/>
              </a:ext>
            </a:extLst>
          </p:cNvPr>
          <p:cNvGraphicFramePr>
            <a:graphicFrameLocks noChangeAspect="1"/>
          </p:cNvGraphicFramePr>
          <p:nvPr userDrawn="1">
            <p:custDataLst>
              <p:tags r:id="rId2"/>
            </p:custDataLst>
            <p:extLst>
              <p:ext uri="{D42A27DB-BD31-4B8C-83A1-F6EECF244321}">
                <p14:modId xmlns:p14="http://schemas.microsoft.com/office/powerpoint/2010/main" val="2654853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28"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D15303-77E3-4216-BE36-733574EB5141}"/>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5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ctrTitle" hasCustomPrompt="1"/>
          </p:nvPr>
        </p:nvSpPr>
        <p:spPr>
          <a:xfrm>
            <a:off x="458725" y="2295728"/>
            <a:ext cx="7072233" cy="1253627"/>
          </a:xfrm>
          <a:noFill/>
        </p:spPr>
        <p:txBody>
          <a:bodyPr anchor="b">
            <a:noAutofit/>
          </a:bodyPr>
          <a:lstStyle>
            <a:lvl1pPr algn="l">
              <a:defRPr sz="3600">
                <a:solidFill>
                  <a:schemeClr val="accent1"/>
                </a:solidFill>
                <a:latin typeface="+mn-lt"/>
              </a:defRPr>
            </a:lvl1pPr>
          </a:lstStyle>
          <a:p>
            <a:r>
              <a:rPr lang="en-US" dirty="0"/>
              <a:t>Title Block</a:t>
            </a:r>
            <a:endParaRPr lang="en-US" noProof="0" dirty="0"/>
          </a:p>
        </p:txBody>
      </p:sp>
      <p:sp>
        <p:nvSpPr>
          <p:cNvPr id="3" name="Subtitle 2"/>
          <p:cNvSpPr>
            <a:spLocks noGrp="1"/>
          </p:cNvSpPr>
          <p:nvPr>
            <p:ph type="subTitle" idx="1"/>
          </p:nvPr>
        </p:nvSpPr>
        <p:spPr>
          <a:xfrm>
            <a:off x="458725" y="3774310"/>
            <a:ext cx="7072233" cy="508228"/>
          </a:xfrm>
          <a:noFill/>
        </p:spPr>
        <p:txBody>
          <a:bodyPr/>
          <a:lstStyle>
            <a:lvl1pPr marL="0" indent="0" algn="l">
              <a:buNone/>
              <a:defRPr sz="1500">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pic>
        <p:nvPicPr>
          <p:cNvPr id="9" name="Picture 8">
            <a:extLst>
              <a:ext uri="{FF2B5EF4-FFF2-40B4-BE49-F238E27FC236}">
                <a16:creationId xmlns:a16="http://schemas.microsoft.com/office/drawing/2014/main" id="{790BD151-CA4C-C144-964C-BA07C87C7ADB}"/>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tretch/>
        </p:blipFill>
        <p:spPr>
          <a:xfrm>
            <a:off x="0" y="331546"/>
            <a:ext cx="4161982" cy="1600762"/>
          </a:xfrm>
          <a:prstGeom prst="rect">
            <a:avLst/>
          </a:prstGeom>
        </p:spPr>
      </p:pic>
      <p:pic>
        <p:nvPicPr>
          <p:cNvPr id="6" name="Picture 5">
            <a:extLst>
              <a:ext uri="{FF2B5EF4-FFF2-40B4-BE49-F238E27FC236}">
                <a16:creationId xmlns:a16="http://schemas.microsoft.com/office/drawing/2014/main" id="{B1B3F8D5-CAAE-6A47-8861-17C3550465E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68462" y="69413"/>
            <a:ext cx="1535484" cy="8426250"/>
          </a:xfrm>
          <a:prstGeom prst="rect">
            <a:avLst/>
          </a:prstGeom>
        </p:spPr>
      </p:pic>
    </p:spTree>
    <p:extLst>
      <p:ext uri="{BB962C8B-B14F-4D97-AF65-F5344CB8AC3E}">
        <p14:creationId xmlns:p14="http://schemas.microsoft.com/office/powerpoint/2010/main" val="2308594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38149"/>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bg1"/>
                </a:solidFill>
              </a:endParaRPr>
            </a:p>
          </p:txBody>
        </p:sp>
        <p:pic>
          <p:nvPicPr>
            <p:cNvPr id="9" name="Picture 8">
              <a:extLst>
                <a:ext uri="{FF2B5EF4-FFF2-40B4-BE49-F238E27FC236}">
                  <a16:creationId xmlns:a16="http://schemas.microsoft.com/office/drawing/2014/main" id="{045E0160-3614-470C-BDFC-C1F123CD4C1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459"/>
            <a:stretch/>
          </p:blipFill>
          <p:spPr>
            <a:xfrm>
              <a:off x="6366796" y="806298"/>
              <a:ext cx="4821157" cy="4751832"/>
            </a:xfrm>
            <a:prstGeom prst="rect">
              <a:avLst/>
            </a:prstGeom>
            <a:effectLst/>
          </p:spPr>
        </p:pic>
      </p:grpSp>
      <p:sp>
        <p:nvSpPr>
          <p:cNvPr id="34" name="Rectangle 33">
            <a:extLst>
              <a:ext uri="{FF2B5EF4-FFF2-40B4-BE49-F238E27FC236}">
                <a16:creationId xmlns:a16="http://schemas.microsoft.com/office/drawing/2014/main" id="{84EBAC0E-9689-47B2-85A9-134D716EB72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73155F66-6627-2142-9FE9-0A2FB8FA2A6B}"/>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dirty="0"/>
              <a:t>Simple Transition Slide</a:t>
            </a:r>
          </a:p>
        </p:txBody>
      </p:sp>
      <p:sp>
        <p:nvSpPr>
          <p:cNvPr id="12" name="Text Placeholder 2">
            <a:extLst>
              <a:ext uri="{FF2B5EF4-FFF2-40B4-BE49-F238E27FC236}">
                <a16:creationId xmlns:a16="http://schemas.microsoft.com/office/drawing/2014/main" id="{891BFA8A-1374-7E42-BF58-FA4EBB2A3FA4}"/>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175349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48088"/>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bg1"/>
                </a:solidFill>
              </a:endParaRPr>
            </a:p>
          </p:txBody>
        </p:sp>
        <p:pic>
          <p:nvPicPr>
            <p:cNvPr id="9" name="Picture 8">
              <a:extLst>
                <a:ext uri="{FF2B5EF4-FFF2-40B4-BE49-F238E27FC236}">
                  <a16:creationId xmlns:a16="http://schemas.microsoft.com/office/drawing/2014/main" id="{045E0160-3614-470C-BDFC-C1F123CD4C1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325"/>
            <a:stretch/>
          </p:blipFill>
          <p:spPr>
            <a:xfrm>
              <a:off x="6595177" y="1070630"/>
              <a:ext cx="4237151" cy="4447022"/>
            </a:xfrm>
            <a:prstGeom prst="rect">
              <a:avLst/>
            </a:prstGeom>
            <a:effectLst/>
          </p:spPr>
        </p:pic>
      </p:grpSp>
      <p:sp>
        <p:nvSpPr>
          <p:cNvPr id="34" name="Rectangle 33">
            <a:extLst>
              <a:ext uri="{FF2B5EF4-FFF2-40B4-BE49-F238E27FC236}">
                <a16:creationId xmlns:a16="http://schemas.microsoft.com/office/drawing/2014/main" id="{84EBAC0E-9689-47B2-85A9-134D716EB72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7FC13F38-1960-B442-B8B7-79F5E4251295}"/>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dirty="0"/>
              <a:t>Simple Transition Slide</a:t>
            </a:r>
          </a:p>
        </p:txBody>
      </p:sp>
      <p:sp>
        <p:nvSpPr>
          <p:cNvPr id="12" name="Text Placeholder 2">
            <a:extLst>
              <a:ext uri="{FF2B5EF4-FFF2-40B4-BE49-F238E27FC236}">
                <a16:creationId xmlns:a16="http://schemas.microsoft.com/office/drawing/2014/main" id="{4D3CD320-F075-3748-8F3D-2DB96F27F758}"/>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46993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1E0F2D7-0F5A-4A9D-8A08-922C8FAFEA15}"/>
              </a:ext>
            </a:extLst>
          </p:cNvPr>
          <p:cNvGraphicFramePr>
            <a:graphicFrameLocks noChangeAspect="1"/>
          </p:cNvGraphicFramePr>
          <p:nvPr userDrawn="1">
            <p:custDataLst>
              <p:tags r:id="rId2"/>
            </p:custDataLst>
            <p:extLst>
              <p:ext uri="{D42A27DB-BD31-4B8C-83A1-F6EECF244321}">
                <p14:modId xmlns:p14="http://schemas.microsoft.com/office/powerpoint/2010/main" val="225146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48"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D21CE2-77EF-4574-A29F-7F8EABAA20BD}"/>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6" name="Slide Number Placeholder 5"/>
          <p:cNvSpPr>
            <a:spLocks noGrp="1"/>
          </p:cNvSpPr>
          <p:nvPr>
            <p:ph type="sldNum" sz="quarter" idx="12"/>
          </p:nvPr>
        </p:nvSpPr>
        <p:spPr/>
        <p:txBody>
          <a:bodyPr/>
          <a:lstStyle/>
          <a:p>
            <a:fld id="{8BC64C03-9EC0-4B7E-8FE4-24DBF62E63E5}" type="slidenum">
              <a:rPr lang="en-US" smtClean="0"/>
              <a:t>‹#›</a:t>
            </a:fld>
            <a:endParaRPr lang="en-US"/>
          </a:p>
        </p:txBody>
      </p:sp>
      <p:sp>
        <p:nvSpPr>
          <p:cNvPr id="3" name="Text Placeholder 2"/>
          <p:cNvSpPr>
            <a:spLocks noGrp="1"/>
          </p:cNvSpPr>
          <p:nvPr>
            <p:ph type="body" sz="quarter" idx="13"/>
          </p:nvPr>
        </p:nvSpPr>
        <p:spPr>
          <a:xfrm>
            <a:off x="457200" y="1396473"/>
            <a:ext cx="11277600"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457200" y="365125"/>
            <a:ext cx="11277600" cy="914400"/>
          </a:xfrm>
        </p:spPr>
        <p:txBody>
          <a:bodyPr anchor="ctr"/>
          <a:lstStyle/>
          <a:p>
            <a:r>
              <a:rPr lang="en-US" noProof="0" dirty="0"/>
              <a:t>Click to edit master title style</a:t>
            </a:r>
          </a:p>
        </p:txBody>
      </p:sp>
    </p:spTree>
    <p:extLst>
      <p:ext uri="{BB962C8B-B14F-4D97-AF65-F5344CB8AC3E}">
        <p14:creationId xmlns:p14="http://schemas.microsoft.com/office/powerpoint/2010/main" val="1881497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FC6BDF-F541-4BDE-A284-229958FCDCCC}"/>
              </a:ext>
            </a:extLst>
          </p:cNvPr>
          <p:cNvGraphicFramePr>
            <a:graphicFrameLocks noChangeAspect="1"/>
          </p:cNvGraphicFramePr>
          <p:nvPr userDrawn="1">
            <p:custDataLst>
              <p:tags r:id="rId2"/>
            </p:custDataLst>
            <p:extLst>
              <p:ext uri="{D42A27DB-BD31-4B8C-83A1-F6EECF244321}">
                <p14:modId xmlns:p14="http://schemas.microsoft.com/office/powerpoint/2010/main" val="745161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72"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95B871D-E513-4E1E-9214-58513D425946}"/>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noProof="0"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6" name="Text Placeholder 2"/>
          <p:cNvSpPr>
            <a:spLocks noGrp="1"/>
          </p:cNvSpPr>
          <p:nvPr>
            <p:ph type="body" sz="quarter" idx="13"/>
          </p:nvPr>
        </p:nvSpPr>
        <p:spPr>
          <a:xfrm>
            <a:off x="457201" y="1396473"/>
            <a:ext cx="5540828"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7EF0788-9E9D-4BA3-A132-B323D31F49BB}"/>
              </a:ext>
            </a:extLst>
          </p:cNvPr>
          <p:cNvSpPr>
            <a:spLocks noGrp="1"/>
          </p:cNvSpPr>
          <p:nvPr>
            <p:ph sz="quarter" idx="14"/>
          </p:nvPr>
        </p:nvSpPr>
        <p:spPr>
          <a:xfrm>
            <a:off x="6194426" y="1396474"/>
            <a:ext cx="5540375" cy="478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029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F99930E-69B7-4A72-98BD-FBA90240F6A7}"/>
              </a:ext>
            </a:extLst>
          </p:cNvPr>
          <p:cNvGraphicFramePr>
            <a:graphicFrameLocks noChangeAspect="1"/>
          </p:cNvGraphicFramePr>
          <p:nvPr userDrawn="1">
            <p:custDataLst>
              <p:tags r:id="rId2"/>
            </p:custDataLst>
            <p:extLst>
              <p:ext uri="{D42A27DB-BD31-4B8C-83A1-F6EECF244321}">
                <p14:modId xmlns:p14="http://schemas.microsoft.com/office/powerpoint/2010/main" val="2601039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96"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FE23A40-4642-46FC-80E3-90E9C2B1C501}"/>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noProof="0"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8" name="Text Placeholder 2"/>
          <p:cNvSpPr>
            <a:spLocks noGrp="1"/>
          </p:cNvSpPr>
          <p:nvPr>
            <p:ph type="body" sz="quarter" idx="13"/>
          </p:nvPr>
        </p:nvSpPr>
        <p:spPr>
          <a:xfrm>
            <a:off x="457201" y="1396473"/>
            <a:ext cx="3635828"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8C7E46B-CD8E-4D36-BE34-7C73F0219F3A}"/>
              </a:ext>
            </a:extLst>
          </p:cNvPr>
          <p:cNvSpPr>
            <a:spLocks noGrp="1"/>
          </p:cNvSpPr>
          <p:nvPr>
            <p:ph sz="quarter" idx="14"/>
          </p:nvPr>
        </p:nvSpPr>
        <p:spPr>
          <a:xfrm>
            <a:off x="4278312" y="1397000"/>
            <a:ext cx="3635375" cy="477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EF5E564C-1C39-4E0A-8A8C-A855C1988BDB}"/>
              </a:ext>
            </a:extLst>
          </p:cNvPr>
          <p:cNvSpPr>
            <a:spLocks noGrp="1"/>
          </p:cNvSpPr>
          <p:nvPr>
            <p:ph sz="quarter" idx="15"/>
          </p:nvPr>
        </p:nvSpPr>
        <p:spPr>
          <a:xfrm>
            <a:off x="8099425" y="1397000"/>
            <a:ext cx="3635375" cy="477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95834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43F771D-7E10-4FFE-B948-BFE76CF37D42}"/>
              </a:ext>
            </a:extLst>
          </p:cNvPr>
          <p:cNvGraphicFramePr>
            <a:graphicFrameLocks noChangeAspect="1"/>
          </p:cNvGraphicFramePr>
          <p:nvPr userDrawn="1">
            <p:custDataLst>
              <p:tags r:id="rId2"/>
            </p:custDataLst>
            <p:extLst>
              <p:ext uri="{D42A27DB-BD31-4B8C-83A1-F6EECF244321}">
                <p14:modId xmlns:p14="http://schemas.microsoft.com/office/powerpoint/2010/main" val="2275591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20"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69CA6C2-9D60-45FF-9641-C2D96170897B}"/>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8" name="Text Placeholder 2"/>
          <p:cNvSpPr>
            <a:spLocks noGrp="1"/>
          </p:cNvSpPr>
          <p:nvPr>
            <p:ph type="body" sz="quarter" idx="13"/>
          </p:nvPr>
        </p:nvSpPr>
        <p:spPr>
          <a:xfrm>
            <a:off x="457200" y="1396473"/>
            <a:ext cx="5537200" cy="2252964"/>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FD3143AB-9394-4B1D-9AD7-9DF0B2E4F9E5}"/>
              </a:ext>
            </a:extLst>
          </p:cNvPr>
          <p:cNvSpPr>
            <a:spLocks noGrp="1"/>
          </p:cNvSpPr>
          <p:nvPr>
            <p:ph sz="quarter" idx="14"/>
          </p:nvPr>
        </p:nvSpPr>
        <p:spPr>
          <a:xfrm>
            <a:off x="6197602" y="1396473"/>
            <a:ext cx="553720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509CF4F7-9D97-406F-82B7-FF24AA990C43}"/>
              </a:ext>
            </a:extLst>
          </p:cNvPr>
          <p:cNvSpPr>
            <a:spLocks noGrp="1"/>
          </p:cNvSpPr>
          <p:nvPr>
            <p:ph sz="quarter" idx="15"/>
          </p:nvPr>
        </p:nvSpPr>
        <p:spPr>
          <a:xfrm>
            <a:off x="457200" y="3864724"/>
            <a:ext cx="5537200" cy="2252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9BE0B341-71E8-47CC-A829-8E7D98106D10}"/>
              </a:ext>
            </a:extLst>
          </p:cNvPr>
          <p:cNvSpPr>
            <a:spLocks noGrp="1"/>
          </p:cNvSpPr>
          <p:nvPr>
            <p:ph sz="quarter" idx="16"/>
          </p:nvPr>
        </p:nvSpPr>
        <p:spPr>
          <a:xfrm>
            <a:off x="6197600" y="3863975"/>
            <a:ext cx="553720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235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C99ECC-8008-4DDC-B9AD-9F32F5DD1CB7}"/>
              </a:ext>
            </a:extLst>
          </p:cNvPr>
          <p:cNvGraphicFramePr>
            <a:graphicFrameLocks noChangeAspect="1"/>
          </p:cNvGraphicFramePr>
          <p:nvPr userDrawn="1">
            <p:custDataLst>
              <p:tags r:id="rId2"/>
            </p:custDataLst>
            <p:extLst>
              <p:ext uri="{D42A27DB-BD31-4B8C-83A1-F6EECF244321}">
                <p14:modId xmlns:p14="http://schemas.microsoft.com/office/powerpoint/2010/main" val="2816780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44"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0A71401-5A22-4971-8A91-0DF6AFAF6851}"/>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8BC64C03-9EC0-4B7E-8FE4-24DBF62E63E5}" type="slidenum">
              <a:rPr lang="en-US" smtClean="0"/>
              <a:t>‹#›</a:t>
            </a:fld>
            <a:endParaRPr lang="en-US"/>
          </a:p>
        </p:txBody>
      </p:sp>
    </p:spTree>
    <p:extLst>
      <p:ext uri="{BB962C8B-B14F-4D97-AF65-F5344CB8AC3E}">
        <p14:creationId xmlns:p14="http://schemas.microsoft.com/office/powerpoint/2010/main" val="2812459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C64C03-9EC0-4B7E-8FE4-24DBF62E63E5}" type="slidenum">
              <a:rPr lang="en-US" smtClean="0"/>
              <a:t>‹#›</a:t>
            </a:fld>
            <a:endParaRPr lang="en-US"/>
          </a:p>
        </p:txBody>
      </p:sp>
    </p:spTree>
    <p:extLst>
      <p:ext uri="{BB962C8B-B14F-4D97-AF65-F5344CB8AC3E}">
        <p14:creationId xmlns:p14="http://schemas.microsoft.com/office/powerpoint/2010/main" val="3591867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Closing Page">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71FDC6-8BC6-0B4E-B9C9-35D772F63119}"/>
              </a:ext>
            </a:extLst>
          </p:cNvPr>
          <p:cNvSpPr/>
          <p:nvPr userDrawn="1"/>
        </p:nvSpPr>
        <p:spPr>
          <a:xfrm>
            <a:off x="0" y="0"/>
            <a:ext cx="12192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2853723" y="2260705"/>
            <a:ext cx="6480779" cy="646331"/>
          </a:xfrm>
          <a:prstGeom prst="rect">
            <a:avLst/>
          </a:prstGeom>
          <a:noFill/>
        </p:spPr>
        <p:txBody>
          <a:bodyPr wrap="square" rtlCol="0">
            <a:spAutoFit/>
          </a:bodyPr>
          <a:lstStyle/>
          <a:p>
            <a:pPr algn="ctr"/>
            <a:r>
              <a:rPr lang="en-US" sz="3600" b="1" spc="600" dirty="0">
                <a:solidFill>
                  <a:schemeClr val="accent1"/>
                </a:solidFill>
              </a:rPr>
              <a:t>THANK Y</a:t>
            </a:r>
            <a:r>
              <a:rPr lang="en-US" sz="3600" b="1" spc="600" dirty="0">
                <a:solidFill>
                  <a:schemeClr val="accent2"/>
                </a:solidFill>
              </a:rPr>
              <a:t>O</a:t>
            </a:r>
            <a:r>
              <a:rPr lang="en-US" sz="3600" b="1" spc="600" dirty="0">
                <a:solidFill>
                  <a:schemeClr val="accent1"/>
                </a:solidFill>
              </a:rPr>
              <a:t>U</a:t>
            </a:r>
          </a:p>
        </p:txBody>
      </p:sp>
      <p:pic>
        <p:nvPicPr>
          <p:cNvPr id="6" name="Picture 5">
            <a:extLst>
              <a:ext uri="{FF2B5EF4-FFF2-40B4-BE49-F238E27FC236}">
                <a16:creationId xmlns:a16="http://schemas.microsoft.com/office/drawing/2014/main" id="{DA19C623-787A-B949-A7A0-557749088B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4640574" y="3813745"/>
            <a:ext cx="2882900" cy="1104900"/>
          </a:xfrm>
          <a:prstGeom prst="rect">
            <a:avLst/>
          </a:prstGeom>
        </p:spPr>
      </p:pic>
      <p:pic>
        <p:nvPicPr>
          <p:cNvPr id="7" name="Picture 6">
            <a:extLst>
              <a:ext uri="{FF2B5EF4-FFF2-40B4-BE49-F238E27FC236}">
                <a16:creationId xmlns:a16="http://schemas.microsoft.com/office/drawing/2014/main" id="{1DBDFCD3-5876-8146-B9D6-2E4E1763D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28" y="6156648"/>
            <a:ext cx="12192000" cy="701354"/>
          </a:xfrm>
          <a:prstGeom prst="rect">
            <a:avLst/>
          </a:prstGeom>
        </p:spPr>
      </p:pic>
    </p:spTree>
    <p:extLst>
      <p:ext uri="{BB962C8B-B14F-4D97-AF65-F5344CB8AC3E}">
        <p14:creationId xmlns:p14="http://schemas.microsoft.com/office/powerpoint/2010/main" val="15075201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3EC3B2-3C94-AB43-BABA-3E7F81EC800E}"/>
              </a:ext>
            </a:extLst>
          </p:cNvPr>
          <p:cNvSpPr>
            <a:spLocks noGrp="1"/>
          </p:cNvSpPr>
          <p:nvPr>
            <p:ph type="sldNum" sz="quarter" idx="10"/>
          </p:nvPr>
        </p:nvSpPr>
        <p:spPr/>
        <p:txBody>
          <a:bodyPr/>
          <a:lstStyle/>
          <a:p>
            <a:fld id="{8BC64C03-9EC0-4B7E-8FE4-24DBF62E63E5}" type="slidenum">
              <a:rPr lang="en-US" smtClean="0"/>
              <a:pPr/>
              <a:t>‹#›</a:t>
            </a:fld>
            <a:endParaRPr lang="en-US"/>
          </a:p>
        </p:txBody>
      </p:sp>
      <p:grpSp>
        <p:nvGrpSpPr>
          <p:cNvPr id="4" name="Group 3">
            <a:extLst>
              <a:ext uri="{FF2B5EF4-FFF2-40B4-BE49-F238E27FC236}">
                <a16:creationId xmlns:a16="http://schemas.microsoft.com/office/drawing/2014/main" id="{27B145A7-75EE-4F11-BF97-034BB33819C5}"/>
              </a:ext>
            </a:extLst>
          </p:cNvPr>
          <p:cNvGrpSpPr/>
          <p:nvPr userDrawn="1"/>
        </p:nvGrpSpPr>
        <p:grpSpPr>
          <a:xfrm>
            <a:off x="1572981" y="1562638"/>
            <a:ext cx="1575487" cy="1506738"/>
            <a:chOff x="244513" y="1467748"/>
            <a:chExt cx="1575487" cy="1506738"/>
          </a:xfrm>
        </p:grpSpPr>
        <p:sp>
          <p:nvSpPr>
            <p:cNvPr id="6" name="Rectangle 5">
              <a:extLst>
                <a:ext uri="{FF2B5EF4-FFF2-40B4-BE49-F238E27FC236}">
                  <a16:creationId xmlns:a16="http://schemas.microsoft.com/office/drawing/2014/main" id="{9B3CDF35-2C7F-48A3-A1E4-CD983E6B41D6}"/>
                </a:ext>
              </a:extLst>
            </p:cNvPr>
            <p:cNvSpPr/>
            <p:nvPr userDrawn="1"/>
          </p:nvSpPr>
          <p:spPr>
            <a:xfrm>
              <a:off x="2445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7" name="Rectangle 6">
              <a:extLst>
                <a:ext uri="{FF2B5EF4-FFF2-40B4-BE49-F238E27FC236}">
                  <a16:creationId xmlns:a16="http://schemas.microsoft.com/office/drawing/2014/main" id="{332E1212-C2CF-4DFC-8156-3DA09EE98195}"/>
                </a:ext>
              </a:extLst>
            </p:cNvPr>
            <p:cNvSpPr/>
            <p:nvPr userDrawn="1"/>
          </p:nvSpPr>
          <p:spPr>
            <a:xfrm>
              <a:off x="244513" y="1467748"/>
              <a:ext cx="271337" cy="1506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8" name="Rectangle 7">
              <a:extLst>
                <a:ext uri="{FF2B5EF4-FFF2-40B4-BE49-F238E27FC236}">
                  <a16:creationId xmlns:a16="http://schemas.microsoft.com/office/drawing/2014/main" id="{B577E966-3097-4B53-8F68-04193B1751AB}"/>
                </a:ext>
              </a:extLst>
            </p:cNvPr>
            <p:cNvSpPr/>
            <p:nvPr userDrawn="1"/>
          </p:nvSpPr>
          <p:spPr>
            <a:xfrm>
              <a:off x="5471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1"/>
                  </a:solidFill>
                </a:rPr>
                <a:t>R:  </a:t>
              </a:r>
              <a:r>
                <a:rPr lang="en-US" sz="2000" dirty="0">
                  <a:solidFill>
                    <a:schemeClr val="accent1"/>
                  </a:solidFill>
                </a:rPr>
                <a:t>49</a:t>
              </a:r>
              <a:endParaRPr lang="en-US" sz="2000" b="1" dirty="0">
                <a:solidFill>
                  <a:schemeClr val="accent1"/>
                </a:solidFill>
              </a:endParaRPr>
            </a:p>
            <a:p>
              <a:r>
                <a:rPr lang="en-US" sz="2000" b="1" dirty="0">
                  <a:solidFill>
                    <a:schemeClr val="accent1"/>
                  </a:solidFill>
                </a:rPr>
                <a:t>G: </a:t>
              </a:r>
              <a:r>
                <a:rPr lang="en-US" sz="2000" dirty="0">
                  <a:solidFill>
                    <a:schemeClr val="accent1"/>
                  </a:solidFill>
                </a:rPr>
                <a:t>   0</a:t>
              </a:r>
            </a:p>
            <a:p>
              <a:r>
                <a:rPr lang="en-US" sz="2000" b="1" dirty="0">
                  <a:solidFill>
                    <a:schemeClr val="accent1"/>
                  </a:solidFill>
                </a:rPr>
                <a:t>B:  </a:t>
              </a:r>
              <a:r>
                <a:rPr lang="en-US" sz="2000" dirty="0">
                  <a:solidFill>
                    <a:schemeClr val="accent1"/>
                  </a:solidFill>
                </a:rPr>
                <a:t>111</a:t>
              </a:r>
              <a:endParaRPr lang="en-GB" sz="2000" dirty="0">
                <a:solidFill>
                  <a:schemeClr val="accent1"/>
                </a:solidFill>
              </a:endParaRPr>
            </a:p>
          </p:txBody>
        </p:sp>
      </p:grpSp>
      <p:grpSp>
        <p:nvGrpSpPr>
          <p:cNvPr id="9" name="Group 8">
            <a:extLst>
              <a:ext uri="{FF2B5EF4-FFF2-40B4-BE49-F238E27FC236}">
                <a16:creationId xmlns:a16="http://schemas.microsoft.com/office/drawing/2014/main" id="{4BE939B9-73E3-4430-82CF-958BB66773A0}"/>
              </a:ext>
            </a:extLst>
          </p:cNvPr>
          <p:cNvGrpSpPr/>
          <p:nvPr userDrawn="1"/>
        </p:nvGrpSpPr>
        <p:grpSpPr>
          <a:xfrm>
            <a:off x="3222996" y="1574087"/>
            <a:ext cx="1575487" cy="1506738"/>
            <a:chOff x="2187613" y="1467748"/>
            <a:chExt cx="1575487" cy="1506738"/>
          </a:xfrm>
        </p:grpSpPr>
        <p:sp>
          <p:nvSpPr>
            <p:cNvPr id="10" name="Rectangle 9">
              <a:extLst>
                <a:ext uri="{FF2B5EF4-FFF2-40B4-BE49-F238E27FC236}">
                  <a16:creationId xmlns:a16="http://schemas.microsoft.com/office/drawing/2014/main" id="{5F6247E0-F15F-40D9-910D-E8F79F0EEEE6}"/>
                </a:ext>
              </a:extLst>
            </p:cNvPr>
            <p:cNvSpPr/>
            <p:nvPr userDrawn="1"/>
          </p:nvSpPr>
          <p:spPr>
            <a:xfrm>
              <a:off x="21876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1" name="Rectangle 10">
              <a:extLst>
                <a:ext uri="{FF2B5EF4-FFF2-40B4-BE49-F238E27FC236}">
                  <a16:creationId xmlns:a16="http://schemas.microsoft.com/office/drawing/2014/main" id="{7C104F7E-07E5-4B53-ACB5-CECE5F228368}"/>
                </a:ext>
              </a:extLst>
            </p:cNvPr>
            <p:cNvSpPr/>
            <p:nvPr userDrawn="1"/>
          </p:nvSpPr>
          <p:spPr>
            <a:xfrm>
              <a:off x="2187613" y="1467748"/>
              <a:ext cx="271337" cy="15067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2" name="Rectangle 11">
              <a:extLst>
                <a:ext uri="{FF2B5EF4-FFF2-40B4-BE49-F238E27FC236}">
                  <a16:creationId xmlns:a16="http://schemas.microsoft.com/office/drawing/2014/main" id="{1D2970A9-0CD5-4495-A494-F26453C14F79}"/>
                </a:ext>
              </a:extLst>
            </p:cNvPr>
            <p:cNvSpPr/>
            <p:nvPr userDrawn="1"/>
          </p:nvSpPr>
          <p:spPr>
            <a:xfrm>
              <a:off x="24902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2"/>
                  </a:solidFill>
                </a:rPr>
                <a:t>R: </a:t>
              </a:r>
              <a:r>
                <a:rPr lang="en-US" sz="2000" dirty="0">
                  <a:solidFill>
                    <a:schemeClr val="accent2"/>
                  </a:solidFill>
                </a:rPr>
                <a:t>149</a:t>
              </a:r>
              <a:endParaRPr lang="en-US" sz="2000" b="1" dirty="0">
                <a:solidFill>
                  <a:schemeClr val="accent2"/>
                </a:solidFill>
              </a:endParaRPr>
            </a:p>
            <a:p>
              <a:r>
                <a:rPr lang="en-US" sz="2000" b="1" dirty="0">
                  <a:solidFill>
                    <a:schemeClr val="accent2"/>
                  </a:solidFill>
                </a:rPr>
                <a:t>G: </a:t>
              </a:r>
              <a:r>
                <a:rPr lang="en-US" sz="2000" dirty="0">
                  <a:solidFill>
                    <a:schemeClr val="accent2"/>
                  </a:solidFill>
                </a:rPr>
                <a:t>121</a:t>
              </a:r>
            </a:p>
            <a:p>
              <a:r>
                <a:rPr lang="en-US" sz="2000" b="1" dirty="0">
                  <a:solidFill>
                    <a:schemeClr val="accent2"/>
                  </a:solidFill>
                </a:rPr>
                <a:t>B: </a:t>
              </a:r>
              <a:r>
                <a:rPr lang="en-US" sz="2000" dirty="0">
                  <a:solidFill>
                    <a:schemeClr val="accent2"/>
                  </a:solidFill>
                </a:rPr>
                <a:t>211</a:t>
              </a:r>
              <a:endParaRPr lang="en-GB" sz="2000" dirty="0">
                <a:solidFill>
                  <a:schemeClr val="accent2"/>
                </a:solidFill>
              </a:endParaRPr>
            </a:p>
          </p:txBody>
        </p:sp>
      </p:grpSp>
      <p:grpSp>
        <p:nvGrpSpPr>
          <p:cNvPr id="13" name="Group 12">
            <a:extLst>
              <a:ext uri="{FF2B5EF4-FFF2-40B4-BE49-F238E27FC236}">
                <a16:creationId xmlns:a16="http://schemas.microsoft.com/office/drawing/2014/main" id="{B7911776-63A9-4D3B-89AC-1ADF77FCD1BB}"/>
              </a:ext>
            </a:extLst>
          </p:cNvPr>
          <p:cNvGrpSpPr/>
          <p:nvPr userDrawn="1"/>
        </p:nvGrpSpPr>
        <p:grpSpPr>
          <a:xfrm>
            <a:off x="4885845" y="1562638"/>
            <a:ext cx="1580992" cy="1506738"/>
            <a:chOff x="4130713" y="1467748"/>
            <a:chExt cx="1580992" cy="1506738"/>
          </a:xfrm>
        </p:grpSpPr>
        <p:sp>
          <p:nvSpPr>
            <p:cNvPr id="14" name="Rectangle 13">
              <a:extLst>
                <a:ext uri="{FF2B5EF4-FFF2-40B4-BE49-F238E27FC236}">
                  <a16:creationId xmlns:a16="http://schemas.microsoft.com/office/drawing/2014/main" id="{ED54F8EF-CC18-44A8-A072-805886AA7FDF}"/>
                </a:ext>
              </a:extLst>
            </p:cNvPr>
            <p:cNvSpPr/>
            <p:nvPr userDrawn="1"/>
          </p:nvSpPr>
          <p:spPr>
            <a:xfrm>
              <a:off x="41307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5" name="Rectangle 14">
              <a:extLst>
                <a:ext uri="{FF2B5EF4-FFF2-40B4-BE49-F238E27FC236}">
                  <a16:creationId xmlns:a16="http://schemas.microsoft.com/office/drawing/2014/main" id="{D808A8DA-617B-43D3-B936-119752D2BCF0}"/>
                </a:ext>
              </a:extLst>
            </p:cNvPr>
            <p:cNvSpPr/>
            <p:nvPr userDrawn="1"/>
          </p:nvSpPr>
          <p:spPr>
            <a:xfrm>
              <a:off x="4130713" y="1467748"/>
              <a:ext cx="271337" cy="15067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6" name="Rectangle 15">
              <a:extLst>
                <a:ext uri="{FF2B5EF4-FFF2-40B4-BE49-F238E27FC236}">
                  <a16:creationId xmlns:a16="http://schemas.microsoft.com/office/drawing/2014/main" id="{B8A642E0-884D-45CC-85CA-ABBA5B643CBD}"/>
                </a:ext>
              </a:extLst>
            </p:cNvPr>
            <p:cNvSpPr/>
            <p:nvPr userDrawn="1"/>
          </p:nvSpPr>
          <p:spPr>
            <a:xfrm>
              <a:off x="4438812"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3"/>
                  </a:solidFill>
                </a:rPr>
                <a:t>R: </a:t>
              </a:r>
              <a:r>
                <a:rPr lang="en-US" sz="2000" dirty="0">
                  <a:solidFill>
                    <a:schemeClr val="accent3"/>
                  </a:solidFill>
                </a:rPr>
                <a:t>236</a:t>
              </a:r>
              <a:endParaRPr lang="en-US" sz="2000" b="1" dirty="0">
                <a:solidFill>
                  <a:schemeClr val="accent3"/>
                </a:solidFill>
              </a:endParaRPr>
            </a:p>
            <a:p>
              <a:r>
                <a:rPr lang="en-US" sz="2000" b="1" dirty="0">
                  <a:solidFill>
                    <a:schemeClr val="accent3"/>
                  </a:solidFill>
                </a:rPr>
                <a:t>G:     </a:t>
              </a:r>
              <a:r>
                <a:rPr lang="en-US" sz="2000" dirty="0">
                  <a:solidFill>
                    <a:schemeClr val="accent3"/>
                  </a:solidFill>
                </a:rPr>
                <a:t>0</a:t>
              </a:r>
            </a:p>
            <a:p>
              <a:r>
                <a:rPr lang="en-US" sz="2000" b="1" dirty="0">
                  <a:solidFill>
                    <a:schemeClr val="accent3"/>
                  </a:solidFill>
                </a:rPr>
                <a:t>B: </a:t>
              </a:r>
              <a:r>
                <a:rPr lang="en-US" sz="2000" dirty="0">
                  <a:solidFill>
                    <a:schemeClr val="accent3"/>
                  </a:solidFill>
                </a:rPr>
                <a:t>140</a:t>
              </a:r>
              <a:endParaRPr lang="en-GB" sz="2000" dirty="0">
                <a:solidFill>
                  <a:schemeClr val="accent3"/>
                </a:solidFill>
              </a:endParaRPr>
            </a:p>
          </p:txBody>
        </p:sp>
      </p:grpSp>
      <p:grpSp>
        <p:nvGrpSpPr>
          <p:cNvPr id="17" name="Group 16">
            <a:extLst>
              <a:ext uri="{FF2B5EF4-FFF2-40B4-BE49-F238E27FC236}">
                <a16:creationId xmlns:a16="http://schemas.microsoft.com/office/drawing/2014/main" id="{773C5663-DC30-4CCA-A9FB-140A68749BA3}"/>
              </a:ext>
            </a:extLst>
          </p:cNvPr>
          <p:cNvGrpSpPr/>
          <p:nvPr userDrawn="1"/>
        </p:nvGrpSpPr>
        <p:grpSpPr>
          <a:xfrm>
            <a:off x="6588656" y="1569541"/>
            <a:ext cx="1575487" cy="1506738"/>
            <a:chOff x="6073813" y="1467748"/>
            <a:chExt cx="1575487" cy="1506738"/>
          </a:xfrm>
        </p:grpSpPr>
        <p:sp>
          <p:nvSpPr>
            <p:cNvPr id="18" name="Rectangle 17">
              <a:extLst>
                <a:ext uri="{FF2B5EF4-FFF2-40B4-BE49-F238E27FC236}">
                  <a16:creationId xmlns:a16="http://schemas.microsoft.com/office/drawing/2014/main" id="{7972840A-2AA9-4D67-8EA7-512A00150F4A}"/>
                </a:ext>
              </a:extLst>
            </p:cNvPr>
            <p:cNvSpPr/>
            <p:nvPr userDrawn="1"/>
          </p:nvSpPr>
          <p:spPr>
            <a:xfrm>
              <a:off x="60738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9" name="Rectangle 18">
              <a:extLst>
                <a:ext uri="{FF2B5EF4-FFF2-40B4-BE49-F238E27FC236}">
                  <a16:creationId xmlns:a16="http://schemas.microsoft.com/office/drawing/2014/main" id="{B19F363B-E5BF-4969-B73E-D36574E633E7}"/>
                </a:ext>
              </a:extLst>
            </p:cNvPr>
            <p:cNvSpPr/>
            <p:nvPr userDrawn="1"/>
          </p:nvSpPr>
          <p:spPr>
            <a:xfrm>
              <a:off x="6073813" y="1467748"/>
              <a:ext cx="271337" cy="1506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0" name="Rectangle 19">
              <a:extLst>
                <a:ext uri="{FF2B5EF4-FFF2-40B4-BE49-F238E27FC236}">
                  <a16:creationId xmlns:a16="http://schemas.microsoft.com/office/drawing/2014/main" id="{1C224032-AF76-4370-B7BC-849C99A732FF}"/>
                </a:ext>
              </a:extLst>
            </p:cNvPr>
            <p:cNvSpPr/>
            <p:nvPr userDrawn="1"/>
          </p:nvSpPr>
          <p:spPr>
            <a:xfrm>
              <a:off x="63764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4"/>
                  </a:solidFill>
                </a:rPr>
                <a:t>R: </a:t>
              </a:r>
              <a:r>
                <a:rPr lang="en-US" sz="2000" dirty="0">
                  <a:solidFill>
                    <a:schemeClr val="accent4"/>
                  </a:solidFill>
                </a:rPr>
                <a:t>124</a:t>
              </a:r>
              <a:endParaRPr lang="en-US" sz="2000" b="1" dirty="0">
                <a:solidFill>
                  <a:schemeClr val="accent4"/>
                </a:solidFill>
              </a:endParaRPr>
            </a:p>
            <a:p>
              <a:r>
                <a:rPr lang="en-US" sz="2000" b="1" dirty="0">
                  <a:solidFill>
                    <a:schemeClr val="accent4"/>
                  </a:solidFill>
                </a:rPr>
                <a:t>G: </a:t>
              </a:r>
              <a:r>
                <a:rPr lang="en-US" sz="2000" dirty="0">
                  <a:solidFill>
                    <a:schemeClr val="accent4"/>
                  </a:solidFill>
                </a:rPr>
                <a:t>119</a:t>
              </a:r>
            </a:p>
            <a:p>
              <a:r>
                <a:rPr lang="en-US" sz="2000" b="1" dirty="0">
                  <a:solidFill>
                    <a:schemeClr val="accent4"/>
                  </a:solidFill>
                </a:rPr>
                <a:t>B: </a:t>
              </a:r>
              <a:r>
                <a:rPr lang="en-US" sz="2000" dirty="0">
                  <a:solidFill>
                    <a:schemeClr val="accent4"/>
                  </a:solidFill>
                </a:rPr>
                <a:t>173</a:t>
              </a:r>
              <a:endParaRPr lang="en-GB" sz="2000" dirty="0">
                <a:solidFill>
                  <a:schemeClr val="accent4"/>
                </a:solidFill>
              </a:endParaRPr>
            </a:p>
          </p:txBody>
        </p:sp>
      </p:grpSp>
      <p:grpSp>
        <p:nvGrpSpPr>
          <p:cNvPr id="21" name="Group 20">
            <a:extLst>
              <a:ext uri="{FF2B5EF4-FFF2-40B4-BE49-F238E27FC236}">
                <a16:creationId xmlns:a16="http://schemas.microsoft.com/office/drawing/2014/main" id="{6F00F8E3-4464-4015-99A3-BD376BF792BC}"/>
              </a:ext>
            </a:extLst>
          </p:cNvPr>
          <p:cNvGrpSpPr/>
          <p:nvPr userDrawn="1"/>
        </p:nvGrpSpPr>
        <p:grpSpPr>
          <a:xfrm>
            <a:off x="1572981" y="3505738"/>
            <a:ext cx="1575487" cy="1506738"/>
            <a:chOff x="244513" y="3410848"/>
            <a:chExt cx="1575487" cy="1506738"/>
          </a:xfrm>
        </p:grpSpPr>
        <p:sp>
          <p:nvSpPr>
            <p:cNvPr id="22" name="Rectangle 21">
              <a:extLst>
                <a:ext uri="{FF2B5EF4-FFF2-40B4-BE49-F238E27FC236}">
                  <a16:creationId xmlns:a16="http://schemas.microsoft.com/office/drawing/2014/main" id="{2DF4DB86-EDCA-4645-B506-BB531AD878BD}"/>
                </a:ext>
              </a:extLst>
            </p:cNvPr>
            <p:cNvSpPr/>
            <p:nvPr userDrawn="1"/>
          </p:nvSpPr>
          <p:spPr>
            <a:xfrm>
              <a:off x="2445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3" name="Rectangle 22">
              <a:extLst>
                <a:ext uri="{FF2B5EF4-FFF2-40B4-BE49-F238E27FC236}">
                  <a16:creationId xmlns:a16="http://schemas.microsoft.com/office/drawing/2014/main" id="{142D73B5-7563-4566-802C-029A9ED9B3A0}"/>
                </a:ext>
              </a:extLst>
            </p:cNvPr>
            <p:cNvSpPr/>
            <p:nvPr userDrawn="1"/>
          </p:nvSpPr>
          <p:spPr>
            <a:xfrm>
              <a:off x="244513" y="3410848"/>
              <a:ext cx="271337" cy="15067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4" name="Rectangle 23">
              <a:extLst>
                <a:ext uri="{FF2B5EF4-FFF2-40B4-BE49-F238E27FC236}">
                  <a16:creationId xmlns:a16="http://schemas.microsoft.com/office/drawing/2014/main" id="{42D60A10-C6BA-49F3-8722-15D158CFEA67}"/>
                </a:ext>
              </a:extLst>
            </p:cNvPr>
            <p:cNvSpPr/>
            <p:nvPr userDrawn="1"/>
          </p:nvSpPr>
          <p:spPr>
            <a:xfrm>
              <a:off x="5471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5"/>
                  </a:solidFill>
                </a:rPr>
                <a:t>R: </a:t>
              </a:r>
              <a:r>
                <a:rPr lang="en-US" sz="2000" dirty="0">
                  <a:solidFill>
                    <a:schemeClr val="accent5"/>
                  </a:solidFill>
                </a:rPr>
                <a:t>    0</a:t>
              </a:r>
              <a:endParaRPr lang="en-US" sz="2000" b="1" dirty="0">
                <a:solidFill>
                  <a:schemeClr val="accent5"/>
                </a:solidFill>
              </a:endParaRPr>
            </a:p>
            <a:p>
              <a:r>
                <a:rPr lang="en-US" sz="2000" b="1" dirty="0">
                  <a:solidFill>
                    <a:schemeClr val="accent5"/>
                  </a:solidFill>
                </a:rPr>
                <a:t>G: </a:t>
              </a:r>
              <a:r>
                <a:rPr lang="en-US" sz="2000" dirty="0">
                  <a:solidFill>
                    <a:schemeClr val="accent5"/>
                  </a:solidFill>
                </a:rPr>
                <a:t>174</a:t>
              </a:r>
            </a:p>
            <a:p>
              <a:r>
                <a:rPr lang="en-US" sz="2000" b="1" dirty="0">
                  <a:solidFill>
                    <a:schemeClr val="accent5"/>
                  </a:solidFill>
                </a:rPr>
                <a:t>B: </a:t>
              </a:r>
              <a:r>
                <a:rPr lang="en-US" sz="2000" dirty="0">
                  <a:solidFill>
                    <a:schemeClr val="accent5"/>
                  </a:solidFill>
                </a:rPr>
                <a:t>239</a:t>
              </a:r>
              <a:endParaRPr lang="en-GB" sz="2000" dirty="0">
                <a:solidFill>
                  <a:schemeClr val="accent5"/>
                </a:solidFill>
              </a:endParaRPr>
            </a:p>
          </p:txBody>
        </p:sp>
      </p:grpSp>
      <p:grpSp>
        <p:nvGrpSpPr>
          <p:cNvPr id="25" name="Group 24">
            <a:extLst>
              <a:ext uri="{FF2B5EF4-FFF2-40B4-BE49-F238E27FC236}">
                <a16:creationId xmlns:a16="http://schemas.microsoft.com/office/drawing/2014/main" id="{6B492832-5935-497E-B336-DA13045E9B8B}"/>
              </a:ext>
            </a:extLst>
          </p:cNvPr>
          <p:cNvGrpSpPr/>
          <p:nvPr userDrawn="1"/>
        </p:nvGrpSpPr>
        <p:grpSpPr>
          <a:xfrm>
            <a:off x="3233867" y="3505738"/>
            <a:ext cx="1575487" cy="1506738"/>
            <a:chOff x="2187613" y="3410848"/>
            <a:chExt cx="1575487" cy="1506738"/>
          </a:xfrm>
        </p:grpSpPr>
        <p:sp>
          <p:nvSpPr>
            <p:cNvPr id="26" name="Rectangle 25">
              <a:extLst>
                <a:ext uri="{FF2B5EF4-FFF2-40B4-BE49-F238E27FC236}">
                  <a16:creationId xmlns:a16="http://schemas.microsoft.com/office/drawing/2014/main" id="{993C6EAD-61A7-443F-BCCC-631E7B817387}"/>
                </a:ext>
              </a:extLst>
            </p:cNvPr>
            <p:cNvSpPr/>
            <p:nvPr userDrawn="1"/>
          </p:nvSpPr>
          <p:spPr>
            <a:xfrm>
              <a:off x="21876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7" name="Rectangle 26">
              <a:extLst>
                <a:ext uri="{FF2B5EF4-FFF2-40B4-BE49-F238E27FC236}">
                  <a16:creationId xmlns:a16="http://schemas.microsoft.com/office/drawing/2014/main" id="{4239E46F-3812-4888-B58F-B7470EAAF930}"/>
                </a:ext>
              </a:extLst>
            </p:cNvPr>
            <p:cNvSpPr/>
            <p:nvPr userDrawn="1"/>
          </p:nvSpPr>
          <p:spPr>
            <a:xfrm>
              <a:off x="2187613" y="3410848"/>
              <a:ext cx="271337" cy="15067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8" name="Rectangle 27">
              <a:extLst>
                <a:ext uri="{FF2B5EF4-FFF2-40B4-BE49-F238E27FC236}">
                  <a16:creationId xmlns:a16="http://schemas.microsoft.com/office/drawing/2014/main" id="{A472EA63-2191-4100-AA6E-A12B4109B10C}"/>
                </a:ext>
              </a:extLst>
            </p:cNvPr>
            <p:cNvSpPr/>
            <p:nvPr userDrawn="1"/>
          </p:nvSpPr>
          <p:spPr>
            <a:xfrm>
              <a:off x="24902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6"/>
                  </a:solidFill>
                </a:rPr>
                <a:t>R:    </a:t>
              </a:r>
              <a:r>
                <a:rPr lang="en-US" sz="2000" dirty="0">
                  <a:solidFill>
                    <a:schemeClr val="accent6"/>
                  </a:solidFill>
                </a:rPr>
                <a:t>19</a:t>
              </a:r>
              <a:endParaRPr lang="en-US" sz="2000" b="1" dirty="0">
                <a:solidFill>
                  <a:schemeClr val="accent6"/>
                </a:solidFill>
              </a:endParaRPr>
            </a:p>
            <a:p>
              <a:r>
                <a:rPr lang="en-US" sz="2000" b="1" dirty="0">
                  <a:solidFill>
                    <a:schemeClr val="accent6"/>
                  </a:solidFill>
                </a:rPr>
                <a:t>G: </a:t>
              </a:r>
              <a:r>
                <a:rPr lang="en-US" sz="2000" dirty="0">
                  <a:solidFill>
                    <a:schemeClr val="accent6"/>
                  </a:solidFill>
                </a:rPr>
                <a:t>208</a:t>
              </a:r>
            </a:p>
            <a:p>
              <a:r>
                <a:rPr lang="en-US" sz="2000" b="1" dirty="0">
                  <a:solidFill>
                    <a:schemeClr val="accent6"/>
                  </a:solidFill>
                </a:rPr>
                <a:t>B: </a:t>
              </a:r>
              <a:r>
                <a:rPr lang="en-US" sz="2000" dirty="0">
                  <a:solidFill>
                    <a:schemeClr val="accent6"/>
                  </a:solidFill>
                </a:rPr>
                <a:t>202</a:t>
              </a:r>
              <a:endParaRPr lang="en-GB" sz="2000" dirty="0">
                <a:solidFill>
                  <a:schemeClr val="accent6"/>
                </a:solidFill>
              </a:endParaRPr>
            </a:p>
          </p:txBody>
        </p:sp>
      </p:grpSp>
      <p:grpSp>
        <p:nvGrpSpPr>
          <p:cNvPr id="29" name="Group 28">
            <a:extLst>
              <a:ext uri="{FF2B5EF4-FFF2-40B4-BE49-F238E27FC236}">
                <a16:creationId xmlns:a16="http://schemas.microsoft.com/office/drawing/2014/main" id="{FE020BAA-1E59-455E-B3D3-4353550A08D8}"/>
              </a:ext>
            </a:extLst>
          </p:cNvPr>
          <p:cNvGrpSpPr/>
          <p:nvPr userDrawn="1"/>
        </p:nvGrpSpPr>
        <p:grpSpPr>
          <a:xfrm>
            <a:off x="4889027" y="3511500"/>
            <a:ext cx="1576056" cy="1506738"/>
            <a:chOff x="4130713" y="3410848"/>
            <a:chExt cx="1576056" cy="1506738"/>
          </a:xfrm>
        </p:grpSpPr>
        <p:sp>
          <p:nvSpPr>
            <p:cNvPr id="30" name="Rectangle 29">
              <a:extLst>
                <a:ext uri="{FF2B5EF4-FFF2-40B4-BE49-F238E27FC236}">
                  <a16:creationId xmlns:a16="http://schemas.microsoft.com/office/drawing/2014/main" id="{796963C4-8749-4E8D-BC37-40279BDD4455}"/>
                </a:ext>
              </a:extLst>
            </p:cNvPr>
            <p:cNvSpPr/>
            <p:nvPr userDrawn="1"/>
          </p:nvSpPr>
          <p:spPr>
            <a:xfrm>
              <a:off x="41307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1" name="Rectangle 30">
              <a:extLst>
                <a:ext uri="{FF2B5EF4-FFF2-40B4-BE49-F238E27FC236}">
                  <a16:creationId xmlns:a16="http://schemas.microsoft.com/office/drawing/2014/main" id="{BAB99013-035F-44F7-AE8A-93E0D20B29DF}"/>
                </a:ext>
              </a:extLst>
            </p:cNvPr>
            <p:cNvSpPr/>
            <p:nvPr userDrawn="1"/>
          </p:nvSpPr>
          <p:spPr>
            <a:xfrm>
              <a:off x="4130713" y="3410848"/>
              <a:ext cx="271337" cy="15067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2" name="Rectangle 31">
              <a:extLst>
                <a:ext uri="{FF2B5EF4-FFF2-40B4-BE49-F238E27FC236}">
                  <a16:creationId xmlns:a16="http://schemas.microsoft.com/office/drawing/2014/main" id="{30864290-9748-4E49-8F0E-944C131F13A3}"/>
                </a:ext>
              </a:extLst>
            </p:cNvPr>
            <p:cNvSpPr/>
            <p:nvPr userDrawn="1"/>
          </p:nvSpPr>
          <p:spPr>
            <a:xfrm>
              <a:off x="4438812" y="3645326"/>
              <a:ext cx="1267957"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bg2"/>
                  </a:solidFill>
                </a:rPr>
                <a:t>R: </a:t>
              </a:r>
              <a:r>
                <a:rPr lang="en-US" sz="2000" dirty="0">
                  <a:solidFill>
                    <a:schemeClr val="bg2"/>
                  </a:solidFill>
                </a:rPr>
                <a:t>163</a:t>
              </a:r>
              <a:endParaRPr lang="en-US" sz="2000" b="1" dirty="0">
                <a:solidFill>
                  <a:schemeClr val="bg2"/>
                </a:solidFill>
              </a:endParaRPr>
            </a:p>
            <a:p>
              <a:r>
                <a:rPr lang="en-US" sz="2000" b="1" dirty="0">
                  <a:solidFill>
                    <a:schemeClr val="bg2"/>
                  </a:solidFill>
                </a:rPr>
                <a:t>G: </a:t>
              </a:r>
              <a:r>
                <a:rPr lang="en-US" sz="2000" dirty="0">
                  <a:solidFill>
                    <a:schemeClr val="bg2"/>
                  </a:solidFill>
                </a:rPr>
                <a:t>213</a:t>
              </a:r>
            </a:p>
            <a:p>
              <a:r>
                <a:rPr lang="en-US" sz="2000" b="1" dirty="0">
                  <a:solidFill>
                    <a:schemeClr val="bg2"/>
                  </a:solidFill>
                </a:rPr>
                <a:t>B:</a:t>
              </a:r>
              <a:r>
                <a:rPr lang="en-US" sz="2000" dirty="0">
                  <a:solidFill>
                    <a:schemeClr val="bg2"/>
                  </a:solidFill>
                </a:rPr>
                <a:t>  95</a:t>
              </a:r>
              <a:endParaRPr lang="en-GB" sz="2000" dirty="0">
                <a:solidFill>
                  <a:schemeClr val="bg2"/>
                </a:solidFill>
              </a:endParaRPr>
            </a:p>
          </p:txBody>
        </p:sp>
      </p:grpSp>
      <p:grpSp>
        <p:nvGrpSpPr>
          <p:cNvPr id="33" name="Group 32">
            <a:extLst>
              <a:ext uri="{FF2B5EF4-FFF2-40B4-BE49-F238E27FC236}">
                <a16:creationId xmlns:a16="http://schemas.microsoft.com/office/drawing/2014/main" id="{B6140ACE-B460-4349-872C-34899E28A64E}"/>
              </a:ext>
            </a:extLst>
          </p:cNvPr>
          <p:cNvGrpSpPr/>
          <p:nvPr userDrawn="1"/>
        </p:nvGrpSpPr>
        <p:grpSpPr>
          <a:xfrm>
            <a:off x="6588656" y="3511500"/>
            <a:ext cx="1575487" cy="1506738"/>
            <a:chOff x="6073813" y="3410848"/>
            <a:chExt cx="1575487" cy="1506738"/>
          </a:xfrm>
        </p:grpSpPr>
        <p:sp>
          <p:nvSpPr>
            <p:cNvPr id="34" name="Rectangle 33">
              <a:extLst>
                <a:ext uri="{FF2B5EF4-FFF2-40B4-BE49-F238E27FC236}">
                  <a16:creationId xmlns:a16="http://schemas.microsoft.com/office/drawing/2014/main" id="{9306F77D-D704-4FA6-872B-3333B96ADE7B}"/>
                </a:ext>
              </a:extLst>
            </p:cNvPr>
            <p:cNvSpPr/>
            <p:nvPr userDrawn="1"/>
          </p:nvSpPr>
          <p:spPr>
            <a:xfrm>
              <a:off x="60738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5" name="Rectangle 34">
              <a:extLst>
                <a:ext uri="{FF2B5EF4-FFF2-40B4-BE49-F238E27FC236}">
                  <a16:creationId xmlns:a16="http://schemas.microsoft.com/office/drawing/2014/main" id="{970AFDA5-A6F2-47C4-B8A4-56B9315DD009}"/>
                </a:ext>
              </a:extLst>
            </p:cNvPr>
            <p:cNvSpPr/>
            <p:nvPr userDrawn="1"/>
          </p:nvSpPr>
          <p:spPr>
            <a:xfrm>
              <a:off x="6073813" y="3410848"/>
              <a:ext cx="271337" cy="1506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6" name="Rectangle 35">
              <a:extLst>
                <a:ext uri="{FF2B5EF4-FFF2-40B4-BE49-F238E27FC236}">
                  <a16:creationId xmlns:a16="http://schemas.microsoft.com/office/drawing/2014/main" id="{7CA3D72C-55EB-4B77-B096-1D3DCC8E4CCA}"/>
                </a:ext>
              </a:extLst>
            </p:cNvPr>
            <p:cNvSpPr/>
            <p:nvPr userDrawn="1"/>
          </p:nvSpPr>
          <p:spPr>
            <a:xfrm>
              <a:off x="63764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tx2"/>
                  </a:solidFill>
                </a:rPr>
                <a:t>R: </a:t>
              </a:r>
              <a:r>
                <a:rPr lang="en-US" sz="2000" dirty="0">
                  <a:solidFill>
                    <a:schemeClr val="tx2"/>
                  </a:solidFill>
                </a:rPr>
                <a:t>249</a:t>
              </a:r>
              <a:endParaRPr lang="en-US" sz="2000" b="1" dirty="0">
                <a:solidFill>
                  <a:schemeClr val="tx2"/>
                </a:solidFill>
              </a:endParaRPr>
            </a:p>
            <a:p>
              <a:r>
                <a:rPr lang="en-US" sz="2000" b="1" dirty="0">
                  <a:solidFill>
                    <a:schemeClr val="tx2"/>
                  </a:solidFill>
                </a:rPr>
                <a:t>G:  </a:t>
              </a:r>
              <a:r>
                <a:rPr lang="en-US" sz="2000" dirty="0">
                  <a:solidFill>
                    <a:schemeClr val="tx2"/>
                  </a:solidFill>
                </a:rPr>
                <a:t>142</a:t>
              </a:r>
            </a:p>
            <a:p>
              <a:r>
                <a:rPr lang="en-US" sz="2000" b="1" dirty="0">
                  <a:solidFill>
                    <a:schemeClr val="tx2"/>
                  </a:solidFill>
                </a:rPr>
                <a:t>B:   </a:t>
              </a:r>
              <a:r>
                <a:rPr lang="en-US" sz="2000" dirty="0">
                  <a:solidFill>
                    <a:schemeClr val="tx2"/>
                  </a:solidFill>
                </a:rPr>
                <a:t>43</a:t>
              </a:r>
              <a:endParaRPr lang="en-GB" sz="2000" dirty="0">
                <a:solidFill>
                  <a:schemeClr val="tx2"/>
                </a:solidFill>
              </a:endParaRPr>
            </a:p>
          </p:txBody>
        </p:sp>
      </p:grpSp>
      <p:grpSp>
        <p:nvGrpSpPr>
          <p:cNvPr id="37" name="Group 36">
            <a:extLst>
              <a:ext uri="{FF2B5EF4-FFF2-40B4-BE49-F238E27FC236}">
                <a16:creationId xmlns:a16="http://schemas.microsoft.com/office/drawing/2014/main" id="{5025B23C-91B2-460B-BA71-EAA84B6F1C43}"/>
              </a:ext>
            </a:extLst>
          </p:cNvPr>
          <p:cNvGrpSpPr/>
          <p:nvPr userDrawn="1"/>
        </p:nvGrpSpPr>
        <p:grpSpPr>
          <a:xfrm>
            <a:off x="8577940" y="1562638"/>
            <a:ext cx="1575487" cy="1506738"/>
            <a:chOff x="8453785" y="1467748"/>
            <a:chExt cx="1575487" cy="1506738"/>
          </a:xfrm>
        </p:grpSpPr>
        <p:sp>
          <p:nvSpPr>
            <p:cNvPr id="38" name="Rectangle 37">
              <a:extLst>
                <a:ext uri="{FF2B5EF4-FFF2-40B4-BE49-F238E27FC236}">
                  <a16:creationId xmlns:a16="http://schemas.microsoft.com/office/drawing/2014/main" id="{9E228BC0-5D30-4FDC-AB65-87E0D4931686}"/>
                </a:ext>
              </a:extLst>
            </p:cNvPr>
            <p:cNvSpPr/>
            <p:nvPr userDrawn="1"/>
          </p:nvSpPr>
          <p:spPr>
            <a:xfrm>
              <a:off x="8453785"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9" name="Rectangle 38">
              <a:extLst>
                <a:ext uri="{FF2B5EF4-FFF2-40B4-BE49-F238E27FC236}">
                  <a16:creationId xmlns:a16="http://schemas.microsoft.com/office/drawing/2014/main" id="{184F0793-6A82-4A4D-9376-99C8D22189B7}"/>
                </a:ext>
              </a:extLst>
            </p:cNvPr>
            <p:cNvSpPr/>
            <p:nvPr userDrawn="1"/>
          </p:nvSpPr>
          <p:spPr>
            <a:xfrm>
              <a:off x="8453785" y="1467748"/>
              <a:ext cx="271337" cy="15067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0" name="Rectangle 39">
              <a:extLst>
                <a:ext uri="{FF2B5EF4-FFF2-40B4-BE49-F238E27FC236}">
                  <a16:creationId xmlns:a16="http://schemas.microsoft.com/office/drawing/2014/main" id="{32BCCBD0-6DD1-4513-8B29-A022C21A117B}"/>
                </a:ext>
              </a:extLst>
            </p:cNvPr>
            <p:cNvSpPr/>
            <p:nvPr userDrawn="1"/>
          </p:nvSpPr>
          <p:spPr>
            <a:xfrm>
              <a:off x="8756379"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rgbClr val="00B050"/>
                  </a:solidFill>
                </a:rPr>
                <a:t>R: </a:t>
              </a:r>
              <a:r>
                <a:rPr lang="en-US" sz="2000" dirty="0">
                  <a:solidFill>
                    <a:srgbClr val="00B050"/>
                  </a:solidFill>
                </a:rPr>
                <a:t>    0</a:t>
              </a:r>
              <a:endParaRPr lang="en-US" sz="2000" b="1" dirty="0">
                <a:solidFill>
                  <a:srgbClr val="00B050"/>
                </a:solidFill>
              </a:endParaRPr>
            </a:p>
            <a:p>
              <a:r>
                <a:rPr lang="en-US" sz="2000" b="1" dirty="0">
                  <a:solidFill>
                    <a:srgbClr val="00B050"/>
                  </a:solidFill>
                </a:rPr>
                <a:t>G: </a:t>
              </a:r>
              <a:r>
                <a:rPr lang="en-US" sz="2000" dirty="0">
                  <a:solidFill>
                    <a:srgbClr val="00B050"/>
                  </a:solidFill>
                </a:rPr>
                <a:t>176</a:t>
              </a:r>
            </a:p>
            <a:p>
              <a:r>
                <a:rPr lang="en-US" sz="2000" b="1" dirty="0">
                  <a:solidFill>
                    <a:srgbClr val="00B050"/>
                  </a:solidFill>
                </a:rPr>
                <a:t>B: </a:t>
              </a:r>
              <a:r>
                <a:rPr lang="en-US" sz="2000" dirty="0">
                  <a:solidFill>
                    <a:srgbClr val="00B050"/>
                  </a:solidFill>
                </a:rPr>
                <a:t>  80</a:t>
              </a:r>
              <a:endParaRPr lang="en-GB" sz="2000" dirty="0">
                <a:solidFill>
                  <a:srgbClr val="00B050"/>
                </a:solidFill>
              </a:endParaRPr>
            </a:p>
          </p:txBody>
        </p:sp>
      </p:grpSp>
      <p:grpSp>
        <p:nvGrpSpPr>
          <p:cNvPr id="41" name="Group 40">
            <a:extLst>
              <a:ext uri="{FF2B5EF4-FFF2-40B4-BE49-F238E27FC236}">
                <a16:creationId xmlns:a16="http://schemas.microsoft.com/office/drawing/2014/main" id="{FA1382E6-7C42-44F3-B22B-2D230A13DFFE}"/>
              </a:ext>
            </a:extLst>
          </p:cNvPr>
          <p:cNvGrpSpPr/>
          <p:nvPr userDrawn="1"/>
        </p:nvGrpSpPr>
        <p:grpSpPr>
          <a:xfrm>
            <a:off x="8578725" y="3505738"/>
            <a:ext cx="1575487" cy="1506738"/>
            <a:chOff x="8453785" y="3410848"/>
            <a:chExt cx="1575487" cy="1506738"/>
          </a:xfrm>
        </p:grpSpPr>
        <p:sp>
          <p:nvSpPr>
            <p:cNvPr id="42" name="Rectangle 41">
              <a:extLst>
                <a:ext uri="{FF2B5EF4-FFF2-40B4-BE49-F238E27FC236}">
                  <a16:creationId xmlns:a16="http://schemas.microsoft.com/office/drawing/2014/main" id="{3FB98707-E916-479A-A43A-69584E910117}"/>
                </a:ext>
              </a:extLst>
            </p:cNvPr>
            <p:cNvSpPr/>
            <p:nvPr userDrawn="1"/>
          </p:nvSpPr>
          <p:spPr>
            <a:xfrm>
              <a:off x="8453785"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3" name="Rectangle 42">
              <a:extLst>
                <a:ext uri="{FF2B5EF4-FFF2-40B4-BE49-F238E27FC236}">
                  <a16:creationId xmlns:a16="http://schemas.microsoft.com/office/drawing/2014/main" id="{9D1ABF3D-4C45-404A-B4D6-F6CB5360FEAD}"/>
                </a:ext>
              </a:extLst>
            </p:cNvPr>
            <p:cNvSpPr/>
            <p:nvPr userDrawn="1"/>
          </p:nvSpPr>
          <p:spPr>
            <a:xfrm>
              <a:off x="8453785" y="3410848"/>
              <a:ext cx="271337" cy="15067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4" name="Rectangle 43">
              <a:extLst>
                <a:ext uri="{FF2B5EF4-FFF2-40B4-BE49-F238E27FC236}">
                  <a16:creationId xmlns:a16="http://schemas.microsoft.com/office/drawing/2014/main" id="{07A3DF49-573E-4ECE-B7A0-93AFF46D9BE1}"/>
                </a:ext>
              </a:extLst>
            </p:cNvPr>
            <p:cNvSpPr/>
            <p:nvPr userDrawn="1"/>
          </p:nvSpPr>
          <p:spPr>
            <a:xfrm>
              <a:off x="8756379"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rgbClr val="C00000"/>
                  </a:solidFill>
                </a:rPr>
                <a:t>R:  </a:t>
              </a:r>
              <a:r>
                <a:rPr lang="en-US" sz="2000" dirty="0">
                  <a:solidFill>
                    <a:srgbClr val="C00000"/>
                  </a:solidFill>
                </a:rPr>
                <a:t>192</a:t>
              </a:r>
              <a:endParaRPr lang="en-US" sz="2000" b="1" dirty="0">
                <a:solidFill>
                  <a:srgbClr val="C00000"/>
                </a:solidFill>
              </a:endParaRPr>
            </a:p>
            <a:p>
              <a:r>
                <a:rPr lang="en-US" sz="2000" b="1" dirty="0">
                  <a:solidFill>
                    <a:srgbClr val="C00000"/>
                  </a:solidFill>
                </a:rPr>
                <a:t>G:     </a:t>
              </a:r>
              <a:r>
                <a:rPr lang="en-US" sz="2000" dirty="0">
                  <a:solidFill>
                    <a:srgbClr val="C00000"/>
                  </a:solidFill>
                </a:rPr>
                <a:t>0</a:t>
              </a:r>
            </a:p>
            <a:p>
              <a:r>
                <a:rPr lang="en-US" sz="2000" b="1" dirty="0">
                  <a:solidFill>
                    <a:srgbClr val="C00000"/>
                  </a:solidFill>
                </a:rPr>
                <a:t>B:     </a:t>
              </a:r>
              <a:r>
                <a:rPr lang="en-US" sz="2000" dirty="0">
                  <a:solidFill>
                    <a:srgbClr val="C00000"/>
                  </a:solidFill>
                </a:rPr>
                <a:t>0</a:t>
              </a:r>
              <a:endParaRPr lang="en-GB" sz="2000" dirty="0">
                <a:solidFill>
                  <a:srgbClr val="C00000"/>
                </a:solidFill>
              </a:endParaRPr>
            </a:p>
          </p:txBody>
        </p:sp>
      </p:grpSp>
      <p:sp>
        <p:nvSpPr>
          <p:cNvPr id="45" name="Rectangle 44">
            <a:extLst>
              <a:ext uri="{FF2B5EF4-FFF2-40B4-BE49-F238E27FC236}">
                <a16:creationId xmlns:a16="http://schemas.microsoft.com/office/drawing/2014/main" id="{A71857C3-86E8-4411-9A2F-6A59B24C55AC}"/>
              </a:ext>
            </a:extLst>
          </p:cNvPr>
          <p:cNvSpPr/>
          <p:nvPr userDrawn="1"/>
        </p:nvSpPr>
        <p:spPr>
          <a:xfrm>
            <a:off x="1572982" y="5341920"/>
            <a:ext cx="485709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6" name="Rectangle 45">
            <a:extLst>
              <a:ext uri="{FF2B5EF4-FFF2-40B4-BE49-F238E27FC236}">
                <a16:creationId xmlns:a16="http://schemas.microsoft.com/office/drawing/2014/main" id="{1F4BF4B4-45DF-4FED-9D33-6B9743E77486}"/>
              </a:ext>
            </a:extLst>
          </p:cNvPr>
          <p:cNvSpPr/>
          <p:nvPr userDrawn="1"/>
        </p:nvSpPr>
        <p:spPr>
          <a:xfrm>
            <a:off x="6588656" y="5341920"/>
            <a:ext cx="154423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7" name="Rectangle 46">
            <a:extLst>
              <a:ext uri="{FF2B5EF4-FFF2-40B4-BE49-F238E27FC236}">
                <a16:creationId xmlns:a16="http://schemas.microsoft.com/office/drawing/2014/main" id="{2EAC132A-B074-419D-AE7E-855DEAB8B75B}"/>
              </a:ext>
            </a:extLst>
          </p:cNvPr>
          <p:cNvSpPr/>
          <p:nvPr userDrawn="1"/>
        </p:nvSpPr>
        <p:spPr>
          <a:xfrm>
            <a:off x="1572981" y="1399680"/>
            <a:ext cx="6559905" cy="74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8" name="Rectangle 47">
            <a:extLst>
              <a:ext uri="{FF2B5EF4-FFF2-40B4-BE49-F238E27FC236}">
                <a16:creationId xmlns:a16="http://schemas.microsoft.com/office/drawing/2014/main" id="{2485C32A-D39A-45F5-A4FD-620728F8800C}"/>
              </a:ext>
            </a:extLst>
          </p:cNvPr>
          <p:cNvSpPr/>
          <p:nvPr userDrawn="1"/>
        </p:nvSpPr>
        <p:spPr>
          <a:xfrm>
            <a:off x="8577939" y="5341920"/>
            <a:ext cx="154423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9" name="Rectangle 48">
            <a:extLst>
              <a:ext uri="{FF2B5EF4-FFF2-40B4-BE49-F238E27FC236}">
                <a16:creationId xmlns:a16="http://schemas.microsoft.com/office/drawing/2014/main" id="{A5EA091F-E5A3-44B9-A404-0A278BE74703}"/>
              </a:ext>
            </a:extLst>
          </p:cNvPr>
          <p:cNvSpPr/>
          <p:nvPr userDrawn="1"/>
        </p:nvSpPr>
        <p:spPr>
          <a:xfrm>
            <a:off x="8577940" y="1401027"/>
            <a:ext cx="1527906" cy="73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50" name="Rectangle 49">
            <a:extLst>
              <a:ext uri="{FF2B5EF4-FFF2-40B4-BE49-F238E27FC236}">
                <a16:creationId xmlns:a16="http://schemas.microsoft.com/office/drawing/2014/main" id="{174373C8-79B4-4741-8466-43D8ABA86F42}"/>
              </a:ext>
            </a:extLst>
          </p:cNvPr>
          <p:cNvSpPr/>
          <p:nvPr userDrawn="1"/>
        </p:nvSpPr>
        <p:spPr>
          <a:xfrm>
            <a:off x="1572981" y="872702"/>
            <a:ext cx="6559905"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Primary</a:t>
            </a:r>
          </a:p>
        </p:txBody>
      </p:sp>
      <p:sp>
        <p:nvSpPr>
          <p:cNvPr id="51" name="Rectangle 50">
            <a:extLst>
              <a:ext uri="{FF2B5EF4-FFF2-40B4-BE49-F238E27FC236}">
                <a16:creationId xmlns:a16="http://schemas.microsoft.com/office/drawing/2014/main" id="{77BDA55B-FDC5-40CE-A439-5B50B0205652}"/>
              </a:ext>
            </a:extLst>
          </p:cNvPr>
          <p:cNvSpPr/>
          <p:nvPr userDrawn="1"/>
        </p:nvSpPr>
        <p:spPr>
          <a:xfrm>
            <a:off x="1572981" y="5378162"/>
            <a:ext cx="4857094"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Secondary</a:t>
            </a:r>
          </a:p>
        </p:txBody>
      </p:sp>
      <p:sp>
        <p:nvSpPr>
          <p:cNvPr id="52" name="Rectangle 51">
            <a:extLst>
              <a:ext uri="{FF2B5EF4-FFF2-40B4-BE49-F238E27FC236}">
                <a16:creationId xmlns:a16="http://schemas.microsoft.com/office/drawing/2014/main" id="{B3A510B1-BDBC-4748-9F29-D2CDBA4DDE97}"/>
              </a:ext>
            </a:extLst>
          </p:cNvPr>
          <p:cNvSpPr/>
          <p:nvPr userDrawn="1"/>
        </p:nvSpPr>
        <p:spPr>
          <a:xfrm>
            <a:off x="6561932" y="5378162"/>
            <a:ext cx="1544231"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Highlight</a:t>
            </a:r>
          </a:p>
        </p:txBody>
      </p:sp>
      <p:sp>
        <p:nvSpPr>
          <p:cNvPr id="53" name="Rectangle 52">
            <a:extLst>
              <a:ext uri="{FF2B5EF4-FFF2-40B4-BE49-F238E27FC236}">
                <a16:creationId xmlns:a16="http://schemas.microsoft.com/office/drawing/2014/main" id="{FD5DDA09-29EB-41A1-AE9B-25054F06B58E}"/>
              </a:ext>
            </a:extLst>
          </p:cNvPr>
          <p:cNvSpPr/>
          <p:nvPr userDrawn="1"/>
        </p:nvSpPr>
        <p:spPr>
          <a:xfrm>
            <a:off x="8585338" y="5378162"/>
            <a:ext cx="1544231"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Negative</a:t>
            </a:r>
          </a:p>
        </p:txBody>
      </p:sp>
      <p:sp>
        <p:nvSpPr>
          <p:cNvPr id="54" name="Rectangle 53">
            <a:extLst>
              <a:ext uri="{FF2B5EF4-FFF2-40B4-BE49-F238E27FC236}">
                <a16:creationId xmlns:a16="http://schemas.microsoft.com/office/drawing/2014/main" id="{A5C32055-E6AD-463B-AAAC-F0BCD4D21618}"/>
              </a:ext>
            </a:extLst>
          </p:cNvPr>
          <p:cNvSpPr/>
          <p:nvPr userDrawn="1"/>
        </p:nvSpPr>
        <p:spPr>
          <a:xfrm>
            <a:off x="8578725" y="872702"/>
            <a:ext cx="1543445"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Positive</a:t>
            </a:r>
          </a:p>
        </p:txBody>
      </p:sp>
    </p:spTree>
    <p:extLst>
      <p:ext uri="{BB962C8B-B14F-4D97-AF65-F5344CB8AC3E}">
        <p14:creationId xmlns:p14="http://schemas.microsoft.com/office/powerpoint/2010/main" val="77146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p:bldP spid="51" grpId="0"/>
      <p:bldP spid="52" grpId="0"/>
      <p:bldP spid="53" grpId="0"/>
      <p:bldP spid="5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_wClientLogo">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D1A30E-CBA3-45DE-BB3E-7AE44D403EEE}"/>
              </a:ext>
            </a:extLst>
          </p:cNvPr>
          <p:cNvGraphicFramePr>
            <a:graphicFrameLocks noChangeAspect="1"/>
          </p:cNvGraphicFramePr>
          <p:nvPr userDrawn="1">
            <p:custDataLst>
              <p:tags r:id="rId2"/>
            </p:custDataLst>
            <p:extLst>
              <p:ext uri="{D42A27DB-BD31-4B8C-83A1-F6EECF244321}">
                <p14:modId xmlns:p14="http://schemas.microsoft.com/office/powerpoint/2010/main" val="35046163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52"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BB8C25-85DA-45C6-8597-77EC35B2ABA4}"/>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5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ctrTitle" hasCustomPrompt="1"/>
          </p:nvPr>
        </p:nvSpPr>
        <p:spPr>
          <a:xfrm>
            <a:off x="458725" y="2295728"/>
            <a:ext cx="7072233" cy="1253627"/>
          </a:xfrm>
          <a:noFill/>
        </p:spPr>
        <p:txBody>
          <a:bodyPr anchor="b">
            <a:noAutofit/>
          </a:bodyPr>
          <a:lstStyle>
            <a:lvl1pPr algn="l">
              <a:defRPr sz="3600">
                <a:solidFill>
                  <a:schemeClr val="accent1"/>
                </a:solidFill>
                <a:latin typeface="+mn-lt"/>
              </a:defRPr>
            </a:lvl1pPr>
          </a:lstStyle>
          <a:p>
            <a:r>
              <a:rPr lang="en-US" dirty="0"/>
              <a:t>Title Block</a:t>
            </a:r>
            <a:endParaRPr lang="en-US" noProof="0" dirty="0"/>
          </a:p>
        </p:txBody>
      </p:sp>
      <p:sp>
        <p:nvSpPr>
          <p:cNvPr id="3" name="Subtitle 2"/>
          <p:cNvSpPr>
            <a:spLocks noGrp="1"/>
          </p:cNvSpPr>
          <p:nvPr>
            <p:ph type="subTitle" idx="1"/>
          </p:nvPr>
        </p:nvSpPr>
        <p:spPr>
          <a:xfrm>
            <a:off x="458725" y="3774310"/>
            <a:ext cx="7072233" cy="508228"/>
          </a:xfrm>
          <a:noFill/>
        </p:spPr>
        <p:txBody>
          <a:bodyPr/>
          <a:lstStyle>
            <a:lvl1pPr marL="0" indent="0" algn="l">
              <a:buNone/>
              <a:defRPr sz="1500">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sp>
        <p:nvSpPr>
          <p:cNvPr id="7" name="Rounded Rectangle 6">
            <a:extLst>
              <a:ext uri="{FF2B5EF4-FFF2-40B4-BE49-F238E27FC236}">
                <a16:creationId xmlns:a16="http://schemas.microsoft.com/office/drawing/2014/main" id="{786A517D-FDC2-6643-A914-F3E88D677EC1}"/>
              </a:ext>
            </a:extLst>
          </p:cNvPr>
          <p:cNvSpPr/>
          <p:nvPr userDrawn="1"/>
        </p:nvSpPr>
        <p:spPr>
          <a:xfrm>
            <a:off x="458725" y="5071705"/>
            <a:ext cx="3666188" cy="1081169"/>
          </a:xfrm>
          <a:prstGeom prst="roundRect">
            <a:avLst>
              <a:gd name="adj" fmla="val 8025"/>
            </a:avLst>
          </a:prstGeom>
          <a:solidFill>
            <a:schemeClr val="bg1"/>
          </a:solidFill>
          <a:ln>
            <a:solidFill>
              <a:srgbClr val="CAC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a:extLst>
              <a:ext uri="{FF2B5EF4-FFF2-40B4-BE49-F238E27FC236}">
                <a16:creationId xmlns:a16="http://schemas.microsoft.com/office/drawing/2014/main" id="{E0CC0BB4-62BF-FA49-BDDE-405F4A321B76}"/>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tretch/>
        </p:blipFill>
        <p:spPr>
          <a:xfrm>
            <a:off x="0" y="331546"/>
            <a:ext cx="4161982" cy="1600762"/>
          </a:xfrm>
          <a:prstGeom prst="rect">
            <a:avLst/>
          </a:prstGeom>
        </p:spPr>
      </p:pic>
      <p:pic>
        <p:nvPicPr>
          <p:cNvPr id="10" name="Picture 9">
            <a:extLst>
              <a:ext uri="{FF2B5EF4-FFF2-40B4-BE49-F238E27FC236}">
                <a16:creationId xmlns:a16="http://schemas.microsoft.com/office/drawing/2014/main" id="{F1419E95-EE2B-7844-BE20-3306CB2DBFC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68462" y="69413"/>
            <a:ext cx="1535484" cy="8426250"/>
          </a:xfrm>
          <a:prstGeom prst="rect">
            <a:avLst/>
          </a:prstGeom>
        </p:spPr>
      </p:pic>
    </p:spTree>
    <p:extLst>
      <p:ext uri="{BB962C8B-B14F-4D97-AF65-F5344CB8AC3E}">
        <p14:creationId xmlns:p14="http://schemas.microsoft.com/office/powerpoint/2010/main" val="1055352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32" name="Circle: Hollow 431">
            <a:extLst>
              <a:ext uri="{FF2B5EF4-FFF2-40B4-BE49-F238E27FC236}">
                <a16:creationId xmlns:a16="http://schemas.microsoft.com/office/drawing/2014/main" id="{99728016-7034-4B32-8745-F6D2F9AAF4A3}"/>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b="0">
                <a:solidFill>
                  <a:schemeClr val="bg1"/>
                </a:solidFill>
                <a:latin typeface="+mn-lt"/>
              </a:defRPr>
            </a:lvl1pPr>
          </a:lstStyle>
          <a:p>
            <a:r>
              <a:rPr lang="en-US" dirty="0"/>
              <a:t>Title Block</a:t>
            </a:r>
            <a:endParaRPr lang="en-GB" dirty="0"/>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a:t>
            </a:r>
            <a:endParaRPr lang="en-GB" dirty="0"/>
          </a:p>
        </p:txBody>
      </p:sp>
      <p:sp>
        <p:nvSpPr>
          <p:cNvPr id="99" name="Circle: Hollow 98">
            <a:extLst>
              <a:ext uri="{FF2B5EF4-FFF2-40B4-BE49-F238E27FC236}">
                <a16:creationId xmlns:a16="http://schemas.microsoft.com/office/drawing/2014/main" id="{ACA7BEC7-3B68-4B03-84EE-953CE6D834E3}"/>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29" name="Freeform: Shape 428">
            <a:extLst>
              <a:ext uri="{FF2B5EF4-FFF2-40B4-BE49-F238E27FC236}">
                <a16:creationId xmlns:a16="http://schemas.microsoft.com/office/drawing/2014/main" id="{C2B1A486-EC5A-491C-9BB8-CCFAEEE9592B}"/>
              </a:ext>
            </a:extLst>
          </p:cNvPr>
          <p:cNvSpPr/>
          <p:nvPr/>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pic>
        <p:nvPicPr>
          <p:cNvPr id="105" name="Picture 104">
            <a:extLst>
              <a:ext uri="{FF2B5EF4-FFF2-40B4-BE49-F238E27FC236}">
                <a16:creationId xmlns:a16="http://schemas.microsoft.com/office/drawing/2014/main" id="{7ACE861C-B5D9-4C71-939C-935BDDA991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524" y="10422"/>
            <a:ext cx="5708853" cy="6845147"/>
          </a:xfrm>
          <a:prstGeom prst="rect">
            <a:avLst/>
          </a:prstGeom>
          <a:effectLst/>
        </p:spPr>
      </p:pic>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Tree>
    <p:extLst>
      <p:ext uri="{BB962C8B-B14F-4D97-AF65-F5344CB8AC3E}">
        <p14:creationId xmlns:p14="http://schemas.microsoft.com/office/powerpoint/2010/main" val="2903230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a:solidFill>
                  <a:schemeClr val="bg1"/>
                </a:solidFill>
                <a:latin typeface="+mn-lt"/>
              </a:defRPr>
            </a:lvl1pPr>
          </a:lstStyle>
          <a:p>
            <a:r>
              <a:rPr lang="en-US" dirty="0"/>
              <a:t>Title Block</a:t>
            </a:r>
            <a:endParaRPr lang="en-GB" dirty="0"/>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a:t>
            </a:r>
            <a:endParaRPr lang="en-GB" dirty="0"/>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4243"/>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3" name="Circle: Hollow 431">
            <a:extLst>
              <a:ext uri="{FF2B5EF4-FFF2-40B4-BE49-F238E27FC236}">
                <a16:creationId xmlns:a16="http://schemas.microsoft.com/office/drawing/2014/main" id="{469AD368-1377-F045-80F7-74398DE7EB2A}"/>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4" name="Circle: Hollow 98">
            <a:extLst>
              <a:ext uri="{FF2B5EF4-FFF2-40B4-BE49-F238E27FC236}">
                <a16:creationId xmlns:a16="http://schemas.microsoft.com/office/drawing/2014/main" id="{38FA9ECD-DD95-8F4D-A98D-35CCEC4338A4}"/>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8" name="Freeform: Shape 428">
            <a:extLst>
              <a:ext uri="{FF2B5EF4-FFF2-40B4-BE49-F238E27FC236}">
                <a16:creationId xmlns:a16="http://schemas.microsoft.com/office/drawing/2014/main" id="{2E6E8306-4C45-584C-9225-8653BEEFD53C}"/>
              </a:ext>
            </a:extLst>
          </p:cNvPr>
          <p:cNvSpPr/>
          <p:nvPr userDrawn="1"/>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sp>
        <p:nvSpPr>
          <p:cNvPr id="19" name="Circle: Hollow 429">
            <a:extLst>
              <a:ext uri="{FF2B5EF4-FFF2-40B4-BE49-F238E27FC236}">
                <a16:creationId xmlns:a16="http://schemas.microsoft.com/office/drawing/2014/main" id="{BDA9392A-9839-124B-8A4C-DEF2DFFCFCC7}"/>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20" name="Picture 19">
            <a:extLst>
              <a:ext uri="{FF2B5EF4-FFF2-40B4-BE49-F238E27FC236}">
                <a16:creationId xmlns:a16="http://schemas.microsoft.com/office/drawing/2014/main" id="{7ADD9CC3-F522-5240-B04B-5FD2198C6567}"/>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2040866" y="-51094"/>
            <a:ext cx="8503920" cy="8412480"/>
          </a:xfrm>
          <a:prstGeom prst="rect">
            <a:avLst/>
          </a:prstGeom>
          <a:effectLst/>
        </p:spPr>
      </p:pic>
    </p:spTree>
    <p:extLst>
      <p:ext uri="{BB962C8B-B14F-4D97-AF65-F5344CB8AC3E}">
        <p14:creationId xmlns:p14="http://schemas.microsoft.com/office/powerpoint/2010/main" val="194926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15FAE27-BA94-E240-8F71-430FC64F55C7}"/>
              </a:ext>
            </a:extLst>
          </p:cNvPr>
          <p:cNvPicPr>
            <a:picLocks/>
          </p:cNvPicPr>
          <p:nvPr userDrawn="1"/>
        </p:nvPicPr>
        <p:blipFill>
          <a:blip r:embed="rId2">
            <a:extLst>
              <a:ext uri="{28A0092B-C50C-407E-A947-70E740481C1C}">
                <a14:useLocalDpi xmlns:a14="http://schemas.microsoft.com/office/drawing/2010/main" val="0"/>
              </a:ext>
            </a:extLst>
          </a:blip>
          <a:srcRect/>
          <a:stretch/>
        </p:blipFill>
        <p:spPr>
          <a:xfrm>
            <a:off x="-2040866" y="-51094"/>
            <a:ext cx="8503920" cy="8412480"/>
          </a:xfrm>
          <a:prstGeom prst="rect">
            <a:avLst/>
          </a:prstGeom>
          <a:effectLst/>
        </p:spPr>
      </p:pic>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a:solidFill>
                  <a:schemeClr val="bg1"/>
                </a:solidFill>
                <a:latin typeface="+mn-lt"/>
              </a:defRPr>
            </a:lvl1pPr>
          </a:lstStyle>
          <a:p>
            <a:r>
              <a:rPr lang="en-US" dirty="0"/>
              <a:t>Title Block</a:t>
            </a:r>
            <a:endParaRPr lang="en-GB" dirty="0"/>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a:t>
            </a:r>
            <a:endParaRPr lang="en-GB" dirty="0"/>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3" name="Circle: Hollow 429">
            <a:extLst>
              <a:ext uri="{FF2B5EF4-FFF2-40B4-BE49-F238E27FC236}">
                <a16:creationId xmlns:a16="http://schemas.microsoft.com/office/drawing/2014/main" id="{105B1B46-5B5A-6A48-909F-BD23D5F428BE}"/>
              </a:ext>
            </a:extLst>
          </p:cNvPr>
          <p:cNvSpPr/>
          <p:nvPr userDrawn="1"/>
        </p:nvSpPr>
        <p:spPr>
          <a:xfrm flipV="1">
            <a:off x="-1489805" y="944243"/>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4" name="Rectangle 13">
            <a:extLst>
              <a:ext uri="{FF2B5EF4-FFF2-40B4-BE49-F238E27FC236}">
                <a16:creationId xmlns:a16="http://schemas.microsoft.com/office/drawing/2014/main" id="{A7E00245-F8EF-9844-97B2-F0BBC4524419}"/>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431">
            <a:extLst>
              <a:ext uri="{FF2B5EF4-FFF2-40B4-BE49-F238E27FC236}">
                <a16:creationId xmlns:a16="http://schemas.microsoft.com/office/drawing/2014/main" id="{720C4F33-3673-CC4A-A8C2-528A031C9873}"/>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6" name="Circle: Hollow 98">
            <a:extLst>
              <a:ext uri="{FF2B5EF4-FFF2-40B4-BE49-F238E27FC236}">
                <a16:creationId xmlns:a16="http://schemas.microsoft.com/office/drawing/2014/main" id="{120E5B84-0E72-E944-A39F-0127B9C1D501}"/>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8" name="Freeform: Shape 428">
            <a:extLst>
              <a:ext uri="{FF2B5EF4-FFF2-40B4-BE49-F238E27FC236}">
                <a16:creationId xmlns:a16="http://schemas.microsoft.com/office/drawing/2014/main" id="{CF40E8C4-45D3-F245-A248-51D54B40CB71}"/>
              </a:ext>
            </a:extLst>
          </p:cNvPr>
          <p:cNvSpPr/>
          <p:nvPr userDrawn="1"/>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sp>
        <p:nvSpPr>
          <p:cNvPr id="19" name="Circle: Hollow 429">
            <a:extLst>
              <a:ext uri="{FF2B5EF4-FFF2-40B4-BE49-F238E27FC236}">
                <a16:creationId xmlns:a16="http://schemas.microsoft.com/office/drawing/2014/main" id="{B077384B-E21D-4447-B01E-977229B6C737}"/>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8" name="Picture 7">
            <a:extLst>
              <a:ext uri="{FF2B5EF4-FFF2-40B4-BE49-F238E27FC236}">
                <a16:creationId xmlns:a16="http://schemas.microsoft.com/office/drawing/2014/main" id="{50A34C98-A857-4993-9B4A-7E97989E0AB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42808" y="370738"/>
            <a:ext cx="7480418" cy="7863840"/>
          </a:xfrm>
          <a:prstGeom prst="rect">
            <a:avLst/>
          </a:prstGeom>
          <a:effectLst>
            <a:outerShdw blurRad="241300" algn="ctr" rotWithShape="0">
              <a:prstClr val="black">
                <a:alpha val="40000"/>
              </a:prstClr>
            </a:outerShdw>
          </a:effectLst>
        </p:spPr>
      </p:pic>
    </p:spTree>
    <p:extLst>
      <p:ext uri="{BB962C8B-B14F-4D97-AF65-F5344CB8AC3E}">
        <p14:creationId xmlns:p14="http://schemas.microsoft.com/office/powerpoint/2010/main" val="1523674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A3E7D9-B718-4AFF-9113-2E8D87C0CE90}"/>
              </a:ext>
            </a:extLst>
          </p:cNvPr>
          <p:cNvGraphicFramePr>
            <a:graphicFrameLocks noChangeAspect="1"/>
          </p:cNvGraphicFramePr>
          <p:nvPr userDrawn="1">
            <p:custDataLst>
              <p:tags r:id="rId2"/>
            </p:custDataLst>
            <p:extLst>
              <p:ext uri="{D42A27DB-BD31-4B8C-83A1-F6EECF244321}">
                <p14:modId xmlns:p14="http://schemas.microsoft.com/office/powerpoint/2010/main" val="1905160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76"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1326B13-744E-40E6-B876-9381D128C34B}"/>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dirty="0">
              <a:latin typeface="Montserrat SemiBold" panose="00000700000000000000" pitchFamily="50" charset="0"/>
              <a:ea typeface="+mj-ea"/>
              <a:cs typeface="+mj-cs"/>
              <a:sym typeface="Montserrat SemiBold" panose="00000700000000000000" pitchFamily="50" charset="0"/>
            </a:endParaRPr>
          </a:p>
        </p:txBody>
      </p:sp>
      <p:sp>
        <p:nvSpPr>
          <p:cNvPr id="4" name="Title 1"/>
          <p:cNvSpPr>
            <a:spLocks noGrp="1"/>
          </p:cNvSpPr>
          <p:nvPr>
            <p:ph type="title" hasCustomPrompt="1"/>
          </p:nvPr>
        </p:nvSpPr>
        <p:spPr>
          <a:xfrm>
            <a:off x="885973" y="2180645"/>
            <a:ext cx="9299448" cy="1097280"/>
          </a:xfrm>
        </p:spPr>
        <p:txBody>
          <a:bodyPr anchor="b">
            <a:noAutofit/>
          </a:bodyPr>
          <a:lstStyle>
            <a:lvl1pPr>
              <a:defRPr lang="en-US" sz="3600" kern="1200" dirty="0">
                <a:solidFill>
                  <a:schemeClr val="bg1"/>
                </a:solidFill>
                <a:latin typeface="+mn-lt"/>
                <a:ea typeface="+mj-ea"/>
                <a:cs typeface="+mj-cs"/>
              </a:defRPr>
            </a:lvl1pPr>
          </a:lstStyle>
          <a:p>
            <a:r>
              <a:rPr lang="en-US" noProof="0" dirty="0"/>
              <a:t>Simple Transition Slide</a:t>
            </a:r>
            <a:endParaRPr lang="en-US" dirty="0"/>
          </a:p>
        </p:txBody>
      </p:sp>
      <p:sp>
        <p:nvSpPr>
          <p:cNvPr id="5" name="Text Placeholder 2"/>
          <p:cNvSpPr>
            <a:spLocks noGrp="1"/>
          </p:cNvSpPr>
          <p:nvPr>
            <p:ph type="body" idx="1"/>
          </p:nvPr>
        </p:nvSpPr>
        <p:spPr>
          <a:xfrm>
            <a:off x="885973" y="3425318"/>
            <a:ext cx="9299448"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a:extLst>
              <a:ext uri="{FF2B5EF4-FFF2-40B4-BE49-F238E27FC236}">
                <a16:creationId xmlns:a16="http://schemas.microsoft.com/office/drawing/2014/main" id="{6A4D9DFE-AD6F-7D42-B633-0143317A02E8}"/>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6568" b="6638"/>
          <a:stretch/>
        </p:blipFill>
        <p:spPr>
          <a:xfrm rot="5400000">
            <a:off x="9322964" y="3883548"/>
            <a:ext cx="1557435" cy="4180633"/>
          </a:xfrm>
          <a:prstGeom prst="rect">
            <a:avLst/>
          </a:prstGeom>
        </p:spPr>
      </p:pic>
    </p:spTree>
    <p:extLst>
      <p:ext uri="{BB962C8B-B14F-4D97-AF65-F5344CB8AC3E}">
        <p14:creationId xmlns:p14="http://schemas.microsoft.com/office/powerpoint/2010/main" val="3318913410"/>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bg>
      <p:bgPr>
        <a:solidFill>
          <a:schemeClr val="accent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F84DEB2-0A31-4C55-A2D4-69F9A75B20ED}"/>
              </a:ext>
            </a:extLst>
          </p:cNvPr>
          <p:cNvGraphicFramePr>
            <a:graphicFrameLocks noChangeAspect="1"/>
          </p:cNvGraphicFramePr>
          <p:nvPr userDrawn="1">
            <p:custDataLst>
              <p:tags r:id="rId2"/>
            </p:custDataLst>
            <p:extLst>
              <p:ext uri="{D42A27DB-BD31-4B8C-83A1-F6EECF244321}">
                <p14:modId xmlns:p14="http://schemas.microsoft.com/office/powerpoint/2010/main" val="459230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00"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A640A19-423A-45EA-A23F-21C8A699412E}"/>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dirty="0">
              <a:latin typeface="Montserrat SemiBold" panose="00000700000000000000" pitchFamily="50" charset="0"/>
              <a:ea typeface="+mj-ea"/>
              <a:cs typeface="+mj-cs"/>
              <a:sym typeface="Montserrat SemiBold" panose="00000700000000000000" pitchFamily="50" charset="0"/>
            </a:endParaRPr>
          </a:p>
        </p:txBody>
      </p:sp>
      <p:sp>
        <p:nvSpPr>
          <p:cNvPr id="5" name="Rectangle 4">
            <a:extLst>
              <a:ext uri="{FF2B5EF4-FFF2-40B4-BE49-F238E27FC236}">
                <a16:creationId xmlns:a16="http://schemas.microsoft.com/office/drawing/2014/main" id="{90B6A97D-F12B-CF42-9AFE-22FA6872918E}"/>
              </a:ext>
            </a:extLst>
          </p:cNvPr>
          <p:cNvSpPr/>
          <p:nvPr userDrawn="1"/>
        </p:nvSpPr>
        <p:spPr>
          <a:xfrm>
            <a:off x="0" y="0"/>
            <a:ext cx="12192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a:extLst>
              <a:ext uri="{FF2B5EF4-FFF2-40B4-BE49-F238E27FC236}">
                <a16:creationId xmlns:a16="http://schemas.microsoft.com/office/drawing/2014/main" id="{2FBCFD75-118F-B74E-A7AD-948EF5D1676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6568" b="6638"/>
          <a:stretch/>
        </p:blipFill>
        <p:spPr>
          <a:xfrm rot="5400000">
            <a:off x="9326920" y="3884062"/>
            <a:ext cx="1553993" cy="4176167"/>
          </a:xfrm>
          <a:prstGeom prst="rect">
            <a:avLst/>
          </a:prstGeom>
        </p:spPr>
      </p:pic>
      <p:sp>
        <p:nvSpPr>
          <p:cNvPr id="2" name="Title 1"/>
          <p:cNvSpPr>
            <a:spLocks noGrp="1"/>
          </p:cNvSpPr>
          <p:nvPr>
            <p:ph type="title" hasCustomPrompt="1"/>
          </p:nvPr>
        </p:nvSpPr>
        <p:spPr>
          <a:xfrm>
            <a:off x="885973" y="2180645"/>
            <a:ext cx="9299448" cy="1097280"/>
          </a:xfrm>
        </p:spPr>
        <p:txBody>
          <a:bodyPr anchor="b">
            <a:noAutofit/>
          </a:bodyPr>
          <a:lstStyle>
            <a:lvl1pPr>
              <a:defRPr sz="3600">
                <a:solidFill>
                  <a:schemeClr val="accent1"/>
                </a:solidFill>
                <a:latin typeface="+mn-lt"/>
              </a:defRPr>
            </a:lvl1pPr>
          </a:lstStyle>
          <a:p>
            <a:r>
              <a:rPr lang="en-US" noProof="0" dirty="0"/>
              <a:t>Simple Transition Slide</a:t>
            </a:r>
            <a:endParaRPr lang="en-US" dirty="0"/>
          </a:p>
        </p:txBody>
      </p:sp>
      <p:sp>
        <p:nvSpPr>
          <p:cNvPr id="3" name="Text Placeholder 2"/>
          <p:cNvSpPr>
            <a:spLocks noGrp="1"/>
          </p:cNvSpPr>
          <p:nvPr>
            <p:ph type="body" idx="1"/>
          </p:nvPr>
        </p:nvSpPr>
        <p:spPr>
          <a:xfrm>
            <a:off x="885973" y="3425318"/>
            <a:ext cx="9299448"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48728096"/>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25ACF47-EB87-40E3-AE52-2A6D31B10539}"/>
              </a:ext>
            </a:extLst>
          </p:cNvPr>
          <p:cNvGraphicFramePr>
            <a:graphicFrameLocks noChangeAspect="1"/>
          </p:cNvGraphicFramePr>
          <p:nvPr userDrawn="1">
            <p:custDataLst>
              <p:tags r:id="rId2"/>
            </p:custDataLst>
            <p:extLst>
              <p:ext uri="{D42A27DB-BD31-4B8C-83A1-F6EECF244321}">
                <p14:modId xmlns:p14="http://schemas.microsoft.com/office/powerpoint/2010/main" val="2558536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24"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B246EC0-8F8F-49E4-9EA1-A6272D13FFF3}"/>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dirty="0">
              <a:latin typeface="Montserrat SemiBold" panose="00000700000000000000" pitchFamily="50" charset="0"/>
              <a:ea typeface="+mj-ea"/>
              <a:cs typeface="+mj-cs"/>
              <a:sym typeface="Montserrat SemiBold" panose="00000700000000000000" pitchFamily="50" charset="0"/>
            </a:endParaRPr>
          </a:p>
        </p:txBody>
      </p:sp>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885974" y="2176931"/>
            <a:ext cx="9185679" cy="1097280"/>
          </a:xfrm>
        </p:spPr>
        <p:txBody>
          <a:bodyPr anchor="b">
            <a:noAutofit/>
          </a:bodyPr>
          <a:lstStyle>
            <a:lvl1pPr>
              <a:defRPr sz="3600">
                <a:latin typeface="+mn-lt"/>
              </a:defRPr>
            </a:lvl1pPr>
          </a:lstStyle>
          <a:p>
            <a:r>
              <a:rPr lang="en-US" noProof="0" dirty="0"/>
              <a:t>Simple Transition Slide</a:t>
            </a:r>
          </a:p>
        </p:txBody>
      </p:sp>
      <p:sp>
        <p:nvSpPr>
          <p:cNvPr id="3" name="Text Placeholder 2"/>
          <p:cNvSpPr>
            <a:spLocks noGrp="1"/>
          </p:cNvSpPr>
          <p:nvPr>
            <p:ph type="body" idx="1"/>
          </p:nvPr>
        </p:nvSpPr>
        <p:spPr>
          <a:xfrm>
            <a:off x="885974" y="3425318"/>
            <a:ext cx="9185679"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pic>
        <p:nvPicPr>
          <p:cNvPr id="6" name="Picture 5">
            <a:extLst>
              <a:ext uri="{FF2B5EF4-FFF2-40B4-BE49-F238E27FC236}">
                <a16:creationId xmlns:a16="http://schemas.microsoft.com/office/drawing/2014/main" id="{ED9A8E06-4903-074D-BC96-9CD19F5B47C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6568" b="6638"/>
          <a:stretch/>
        </p:blipFill>
        <p:spPr>
          <a:xfrm rot="5400000">
            <a:off x="9326920" y="3884062"/>
            <a:ext cx="1553993" cy="4176167"/>
          </a:xfrm>
          <a:prstGeom prst="rect">
            <a:avLst/>
          </a:prstGeom>
        </p:spPr>
      </p:pic>
    </p:spTree>
    <p:extLst>
      <p:ext uri="{BB962C8B-B14F-4D97-AF65-F5344CB8AC3E}">
        <p14:creationId xmlns:p14="http://schemas.microsoft.com/office/powerpoint/2010/main" val="2679120855"/>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a:effectLst/>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38149"/>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bg1"/>
                </a:solidFill>
              </a:endParaRPr>
            </a:p>
          </p:txBody>
        </p:sp>
        <p:pic>
          <p:nvPicPr>
            <p:cNvPr id="9" name="Picture 8" descr="A person sitting at a table&#10;&#10;Description automatically generated">
              <a:extLst>
                <a:ext uri="{FF2B5EF4-FFF2-40B4-BE49-F238E27FC236}">
                  <a16:creationId xmlns:a16="http://schemas.microsoft.com/office/drawing/2014/main" id="{045E0160-3614-470C-BDFC-C1F123CD4C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763870" y="833718"/>
              <a:ext cx="3994616" cy="4601882"/>
            </a:xfrm>
            <a:prstGeom prst="rect">
              <a:avLst/>
            </a:prstGeom>
            <a:effectLst/>
          </p:spPr>
        </p:pic>
      </p:grpSp>
      <p:sp>
        <p:nvSpPr>
          <p:cNvPr id="12" name="Rectangle 11">
            <a:extLst>
              <a:ext uri="{FF2B5EF4-FFF2-40B4-BE49-F238E27FC236}">
                <a16:creationId xmlns:a16="http://schemas.microsoft.com/office/drawing/2014/main" id="{49E5CC3A-6D1C-C944-923C-71CCB828D9B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43527350-0DA8-4B4C-974B-218519729800}"/>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dirty="0"/>
              <a:t>Simple Transition Slide</a:t>
            </a:r>
          </a:p>
        </p:txBody>
      </p:sp>
      <p:sp>
        <p:nvSpPr>
          <p:cNvPr id="13" name="Text Placeholder 2">
            <a:extLst>
              <a:ext uri="{FF2B5EF4-FFF2-40B4-BE49-F238E27FC236}">
                <a16:creationId xmlns:a16="http://schemas.microsoft.com/office/drawing/2014/main" id="{89DF1376-BA2A-DA4E-A1B1-DCEFBA5BF7AF}"/>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380138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EF12C74-AB2F-4CFB-BFAA-20C3A325B96E}"/>
              </a:ext>
            </a:extLst>
          </p:cNvPr>
          <p:cNvGraphicFramePr>
            <a:graphicFrameLocks noChangeAspect="1"/>
          </p:cNvGraphicFramePr>
          <p:nvPr userDrawn="1">
            <p:custDataLst>
              <p:tags r:id="rId22"/>
            </p:custDataLst>
            <p:extLst>
              <p:ext uri="{D42A27DB-BD31-4B8C-83A1-F6EECF244321}">
                <p14:modId xmlns:p14="http://schemas.microsoft.com/office/powerpoint/2010/main" val="2420954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4" name="think-cell Slide" r:id="rId24" imgW="306" imgH="306" progId="TCLayout.ActiveDocument.1">
                  <p:embed/>
                </p:oleObj>
              </mc:Choice>
              <mc:Fallback>
                <p:oleObj name="think-cell Slide" r:id="rId24" imgW="306" imgH="306" progId="TCLayout.ActiveDocument.1">
                  <p:embed/>
                  <p:pic>
                    <p:nvPicPr>
                      <p:cNvPr id="0" name=""/>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392B98E-190B-40F3-808A-1B89C606445C}"/>
              </a:ext>
            </a:extLst>
          </p:cNvPr>
          <p:cNvSpPr/>
          <p:nvPr userDrawn="1">
            <p:custDataLst>
              <p:tags r:id="rId2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8" name="Rectangle 7">
            <a:extLst>
              <a:ext uri="{FF2B5EF4-FFF2-40B4-BE49-F238E27FC236}">
                <a16:creationId xmlns:a16="http://schemas.microsoft.com/office/drawing/2014/main" id="{08B3B38B-BBAD-CB4F-B082-D6F36EBDF90A}"/>
              </a:ext>
            </a:extLst>
          </p:cNvPr>
          <p:cNvSpPr/>
          <p:nvPr userDrawn="1"/>
        </p:nvSpPr>
        <p:spPr>
          <a:xfrm>
            <a:off x="0" y="6478169"/>
            <a:ext cx="12192000" cy="386316"/>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62F1B53D-38F5-0E4D-9B1B-7F47F0BA2565}"/>
              </a:ext>
            </a:extLst>
          </p:cNvPr>
          <p:cNvSpPr txBox="1"/>
          <p:nvPr userDrawn="1"/>
        </p:nvSpPr>
        <p:spPr>
          <a:xfrm>
            <a:off x="2938291" y="6564730"/>
            <a:ext cx="6527748" cy="215444"/>
          </a:xfrm>
          <a:prstGeom prst="rect">
            <a:avLst/>
          </a:prstGeom>
          <a:noFill/>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i="0" kern="1200" dirty="0">
                <a:solidFill>
                  <a:schemeClr val="tx1">
                    <a:lumMod val="50000"/>
                    <a:lumOff val="50000"/>
                  </a:schemeClr>
                </a:solidFill>
                <a:effectLst/>
                <a:latin typeface="+mn-lt"/>
                <a:ea typeface="+mn-ea"/>
                <a:cs typeface="+mn-cs"/>
              </a:rPr>
              <a:t>© 2021 Cotiviti, Inc. All rights reserved. All proprietary information shall remain the sole and exclusive property of Cotiviti, Inc.</a:t>
            </a:r>
            <a:endParaRPr lang="en-US" sz="100" kern="1200" dirty="0">
              <a:solidFill>
                <a:schemeClr val="tx1">
                  <a:lumMod val="50000"/>
                  <a:lumOff val="50000"/>
                </a:schemeClr>
              </a:solidFill>
              <a:effectLst/>
              <a:latin typeface="+mn-lt"/>
              <a:ea typeface="+mn-ea"/>
              <a:cs typeface="+mn-cs"/>
            </a:endParaRPr>
          </a:p>
        </p:txBody>
      </p:sp>
      <p:pic>
        <p:nvPicPr>
          <p:cNvPr id="11" name="Picture 10">
            <a:extLst>
              <a:ext uri="{FF2B5EF4-FFF2-40B4-BE49-F238E27FC236}">
                <a16:creationId xmlns:a16="http://schemas.microsoft.com/office/drawing/2014/main" id="{CA98AEEC-4E67-7947-AEC3-138046D4CAA6}"/>
              </a:ext>
            </a:extLst>
          </p:cNvPr>
          <p:cNvPicPr>
            <a:picLocks noChangeAspect="1"/>
          </p:cNvPicPr>
          <p:nvPr userDrawn="1"/>
        </p:nvPicPr>
        <p:blipFill rotWithShape="1">
          <a:blip r:embed="rId26" cstate="print">
            <a:extLst>
              <a:ext uri="{28A0092B-C50C-407E-A947-70E740481C1C}">
                <a14:useLocalDpi xmlns:a14="http://schemas.microsoft.com/office/drawing/2010/main" val="0"/>
              </a:ext>
            </a:extLst>
          </a:blip>
          <a:stretch/>
        </p:blipFill>
        <p:spPr>
          <a:xfrm>
            <a:off x="291455" y="6350141"/>
            <a:ext cx="1625600" cy="622300"/>
          </a:xfrm>
          <a:prstGeom prst="rect">
            <a:avLst/>
          </a:prstGeom>
        </p:spPr>
      </p:pic>
      <p:sp>
        <p:nvSpPr>
          <p:cNvPr id="2" name="Title Placeholder 1"/>
          <p:cNvSpPr>
            <a:spLocks noGrp="1"/>
          </p:cNvSpPr>
          <p:nvPr>
            <p:ph type="title"/>
          </p:nvPr>
        </p:nvSpPr>
        <p:spPr>
          <a:xfrm>
            <a:off x="457200" y="365125"/>
            <a:ext cx="11277600" cy="914400"/>
          </a:xfrm>
          <a:prstGeom prst="rect">
            <a:avLst/>
          </a:prstGeom>
        </p:spPr>
        <p:txBody>
          <a:bodyPr vert="horz" lIns="0" tIns="0" rIns="0" bIns="0" rtlCol="0" anchor="ctr">
            <a:noAutofit/>
          </a:bodyPr>
          <a:lstStyle/>
          <a:p>
            <a:r>
              <a:rPr lang="en-US" noProof="0" dirty="0"/>
              <a:t>Click to edit master title style</a:t>
            </a:r>
          </a:p>
        </p:txBody>
      </p:sp>
      <p:sp>
        <p:nvSpPr>
          <p:cNvPr id="3" name="Text Placeholder 2"/>
          <p:cNvSpPr>
            <a:spLocks noGrp="1"/>
          </p:cNvSpPr>
          <p:nvPr>
            <p:ph type="body" idx="1"/>
          </p:nvPr>
        </p:nvSpPr>
        <p:spPr>
          <a:xfrm>
            <a:off x="457200" y="1395167"/>
            <a:ext cx="11277600" cy="4781796"/>
          </a:xfrm>
          <a:prstGeom prst="rect">
            <a:avLst/>
          </a:prstGeom>
        </p:spPr>
        <p:txBody>
          <a:bodyPr vert="horz" lIns="0" tIns="0" rIns="0" bIns="0" rtlCol="0" anchor="t">
            <a:noAutofit/>
          </a:bodyPr>
          <a:lstStyle/>
          <a:p>
            <a:pPr lvl="0"/>
            <a:r>
              <a:rPr lang="en-US" noProof="0" dirty="0"/>
              <a:t>Bullet 1</a:t>
            </a:r>
          </a:p>
          <a:p>
            <a:pPr lvl="1"/>
            <a:r>
              <a:rPr lang="en-US" noProof="0" dirty="0"/>
              <a:t>Bullet 2</a:t>
            </a:r>
          </a:p>
          <a:p>
            <a:pPr lvl="2"/>
            <a:r>
              <a:rPr lang="en-US" noProof="0" dirty="0"/>
              <a:t>Bullet 3</a:t>
            </a:r>
          </a:p>
          <a:p>
            <a:pPr lvl="3"/>
            <a:r>
              <a:rPr lang="en-US" noProof="0" dirty="0"/>
              <a:t>Bullet 4</a:t>
            </a:r>
          </a:p>
          <a:p>
            <a:pPr lvl="4"/>
            <a:r>
              <a:rPr lang="en-US" noProof="0" dirty="0"/>
              <a:t>Bullet 5</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Number Placeholder 5"/>
          <p:cNvSpPr>
            <a:spLocks noGrp="1"/>
          </p:cNvSpPr>
          <p:nvPr>
            <p:ph type="sldNum" sz="quarter" idx="4"/>
          </p:nvPr>
        </p:nvSpPr>
        <p:spPr>
          <a:xfrm>
            <a:off x="11249892" y="6517079"/>
            <a:ext cx="484909" cy="274320"/>
          </a:xfrm>
          <a:prstGeom prst="rect">
            <a:avLst/>
          </a:prstGeom>
        </p:spPr>
        <p:txBody>
          <a:bodyPr vert="horz" lIns="0" tIns="0" rIns="0" bIns="0" rtlCol="0" anchor="ctr"/>
          <a:lstStyle>
            <a:lvl1pPr algn="r">
              <a:defRPr sz="900">
                <a:solidFill>
                  <a:schemeClr val="tx1">
                    <a:lumMod val="50000"/>
                    <a:lumOff val="50000"/>
                  </a:schemeClr>
                </a:solidFill>
              </a:defRPr>
            </a:lvl1pPr>
          </a:lstStyle>
          <a:p>
            <a:fld id="{8BC64C03-9EC0-4B7E-8FE4-24DBF62E63E5}" type="slidenum">
              <a:rPr lang="en-US" smtClean="0"/>
              <a:pPr/>
              <a:t>‹#›</a:t>
            </a:fld>
            <a:endParaRPr lang="en-US"/>
          </a:p>
        </p:txBody>
      </p:sp>
    </p:spTree>
    <p:extLst>
      <p:ext uri="{BB962C8B-B14F-4D97-AF65-F5344CB8AC3E}">
        <p14:creationId xmlns:p14="http://schemas.microsoft.com/office/powerpoint/2010/main" val="459492947"/>
      </p:ext>
    </p:extLst>
  </p:cSld>
  <p:clrMap bg1="lt1" tx1="dk1" bg2="lt2" tx2="dk2" accent1="accent1" accent2="accent2" accent3="accent3" accent4="accent4" accent5="accent5" accent6="accent6" hlink="hlink" folHlink="folHlink"/>
  <p:sldLayoutIdLst>
    <p:sldLayoutId id="2147483693" r:id="rId1"/>
    <p:sldLayoutId id="2147483703" r:id="rId2"/>
    <p:sldLayoutId id="2147483730" r:id="rId3"/>
    <p:sldLayoutId id="2147483731" r:id="rId4"/>
    <p:sldLayoutId id="2147483732" r:id="rId5"/>
    <p:sldLayoutId id="2147483705" r:id="rId6"/>
    <p:sldLayoutId id="2147483706" r:id="rId7"/>
    <p:sldLayoutId id="2147483707" r:id="rId8"/>
    <p:sldLayoutId id="2147483738" r:id="rId9"/>
    <p:sldLayoutId id="2147483739" r:id="rId10"/>
    <p:sldLayoutId id="2147483740" r:id="rId11"/>
    <p:sldLayoutId id="2147483675" r:id="rId12"/>
    <p:sldLayoutId id="2147483679" r:id="rId13"/>
    <p:sldLayoutId id="2147483680" r:id="rId14"/>
    <p:sldLayoutId id="2147483681" r:id="rId15"/>
    <p:sldLayoutId id="2147483711" r:id="rId16"/>
    <p:sldLayoutId id="2147483712" r:id="rId17"/>
    <p:sldLayoutId id="2147483727" r:id="rId18"/>
    <p:sldLayoutId id="2147483728" r:id="rId19"/>
  </p:sldLayoutIdLst>
  <p:hf hdr="0" dt="0"/>
  <p:txStyles>
    <p:title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p:titleStyle>
    <p:body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LMHxxvbzFqc"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hyperlink" Target="https://www.youtube.com/watch?v=mG_BZ8GgqJU"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wmf"/><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1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vmlDrawing" Target="../drawings/vmlDrawing17.vml"/><Relationship Id="rId6" Type="http://schemas.openxmlformats.org/officeDocument/2006/relationships/image" Target="../media/image41.wmf"/><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hyperlink" Target="https://www.youtube.com/watch?v=W6gKc7Yjig8"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44.jpe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45.jpe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hyperlink" Target="https://www.youtube.com/watch?v=q8olT3TyHm8"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4.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hyperlink" Target="https://www.youtube.com/watch?v=NwLbFxC4TPM"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1-Zs99aM5tU"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hyperlink" Target="https://www.youtube.com/watch?v=ZXUpfcTvSaI" TargetMode="Externa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slideLayout" Target="../slideLayouts/slideLayout13.xml"/><Relationship Id="rId7" Type="http://schemas.openxmlformats.org/officeDocument/2006/relationships/image" Target="../media/image55.emf"/><Relationship Id="rId2" Type="http://schemas.openxmlformats.org/officeDocument/2006/relationships/tags" Target="../tags/tag39.xml"/><Relationship Id="rId1" Type="http://schemas.openxmlformats.org/officeDocument/2006/relationships/vmlDrawing" Target="../drawings/vmlDrawing25.vml"/><Relationship Id="rId6" Type="http://schemas.openxmlformats.org/officeDocument/2006/relationships/image" Target="../media/image54.emf"/><Relationship Id="rId5" Type="http://schemas.openxmlformats.org/officeDocument/2006/relationships/image" Target="../media/image1.emf"/><Relationship Id="rId4" Type="http://schemas.openxmlformats.org/officeDocument/2006/relationships/oleObject" Target="../embeddings/oleObject16.bin"/></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0.emf"/><Relationship Id="rId2" Type="http://schemas.openxmlformats.org/officeDocument/2006/relationships/tags" Target="../tags/tag40.xml"/><Relationship Id="rId1" Type="http://schemas.openxmlformats.org/officeDocument/2006/relationships/vmlDrawing" Target="../drawings/vmlDrawing26.vml"/><Relationship Id="rId6" Type="http://schemas.openxmlformats.org/officeDocument/2006/relationships/image" Target="../media/image59.emf"/><Relationship Id="rId5" Type="http://schemas.openxmlformats.org/officeDocument/2006/relationships/image" Target="../media/image1.emf"/><Relationship Id="rId4" Type="http://schemas.openxmlformats.org/officeDocument/2006/relationships/oleObject" Target="../embeddings/oleObject16.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2.emf"/><Relationship Id="rId2" Type="http://schemas.openxmlformats.org/officeDocument/2006/relationships/tags" Target="../tags/tag41.xml"/><Relationship Id="rId1" Type="http://schemas.openxmlformats.org/officeDocument/2006/relationships/vmlDrawing" Target="../drawings/vmlDrawing27.vml"/><Relationship Id="rId6" Type="http://schemas.openxmlformats.org/officeDocument/2006/relationships/image" Target="../media/image61.emf"/><Relationship Id="rId5" Type="http://schemas.openxmlformats.org/officeDocument/2006/relationships/image" Target="../media/image1.emf"/><Relationship Id="rId4" Type="http://schemas.openxmlformats.org/officeDocument/2006/relationships/oleObject" Target="../embeddings/oleObject16.bin"/></Relationships>
</file>

<file path=ppt/slides/_rels/slide4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image" Target="../media/image66.emf"/></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wmf"/><Relationship Id="rId1" Type="http://schemas.openxmlformats.org/officeDocument/2006/relationships/slideLayout" Target="../slideLayouts/slideLayout1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extLst>
              <p:ext uri="{D42A27DB-BD31-4B8C-83A1-F6EECF244321}">
                <p14:modId xmlns:p14="http://schemas.microsoft.com/office/powerpoint/2010/main" val="2652480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69" name="think-cell Slide" r:id="rId4" imgW="306" imgH="306" progId="TCLayout.ActiveDocument.1">
                  <p:embed/>
                </p:oleObj>
              </mc:Choice>
              <mc:Fallback>
                <p:oleObj name="think-cell Slid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1</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17,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391156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7750B2-2791-436B-B7E9-62003284FBFA}"/>
              </a:ext>
            </a:extLst>
          </p:cNvPr>
          <p:cNvSpPr>
            <a:spLocks noGrp="1"/>
          </p:cNvSpPr>
          <p:nvPr>
            <p:ph type="sldNum" sz="quarter" idx="12"/>
          </p:nvPr>
        </p:nvSpPr>
        <p:spPr/>
        <p:txBody>
          <a:bodyPr/>
          <a:lstStyle/>
          <a:p>
            <a:fld id="{8BC64C03-9EC0-4B7E-8FE4-24DBF62E63E5}" type="slidenum">
              <a:rPr lang="en-US" smtClean="0"/>
              <a:t>10</a:t>
            </a:fld>
            <a:endParaRPr lang="en-US"/>
          </a:p>
        </p:txBody>
      </p:sp>
      <p:sp>
        <p:nvSpPr>
          <p:cNvPr id="4" name="Title 3">
            <a:extLst>
              <a:ext uri="{FF2B5EF4-FFF2-40B4-BE49-F238E27FC236}">
                <a16:creationId xmlns:a16="http://schemas.microsoft.com/office/drawing/2014/main" id="{18313371-B5C9-4359-9FD3-7B499BBBC047}"/>
              </a:ext>
            </a:extLst>
          </p:cNvPr>
          <p:cNvSpPr>
            <a:spLocks noGrp="1"/>
          </p:cNvSpPr>
          <p:nvPr>
            <p:ph type="title"/>
          </p:nvPr>
        </p:nvSpPr>
        <p:spPr/>
        <p:txBody>
          <a:bodyPr/>
          <a:lstStyle/>
          <a:p>
            <a:r>
              <a:rPr lang="en-US" dirty="0"/>
              <a:t>U.S. has among the highest rates of Hospitalizations from Preventable Causes like Diabetes and Hypertension</a:t>
            </a:r>
          </a:p>
        </p:txBody>
      </p:sp>
      <p:pic>
        <p:nvPicPr>
          <p:cNvPr id="5" name="Picture 4">
            <a:extLst>
              <a:ext uri="{FF2B5EF4-FFF2-40B4-BE49-F238E27FC236}">
                <a16:creationId xmlns:a16="http://schemas.microsoft.com/office/drawing/2014/main" id="{5BF71AAC-CF3D-47D1-AABA-BD41FACDCEBB}"/>
              </a:ext>
            </a:extLst>
          </p:cNvPr>
          <p:cNvPicPr>
            <a:picLocks noChangeAspect="1"/>
          </p:cNvPicPr>
          <p:nvPr/>
        </p:nvPicPr>
        <p:blipFill>
          <a:blip r:embed="rId2"/>
          <a:stretch>
            <a:fillRect/>
          </a:stretch>
        </p:blipFill>
        <p:spPr>
          <a:xfrm>
            <a:off x="1743075" y="1234627"/>
            <a:ext cx="8229600" cy="4390961"/>
          </a:xfrm>
          <a:prstGeom prst="rect">
            <a:avLst/>
          </a:prstGeom>
        </p:spPr>
      </p:pic>
      <p:sp>
        <p:nvSpPr>
          <p:cNvPr id="6" name="Rectangle 5">
            <a:extLst>
              <a:ext uri="{FF2B5EF4-FFF2-40B4-BE49-F238E27FC236}">
                <a16:creationId xmlns:a16="http://schemas.microsoft.com/office/drawing/2014/main" id="{5973C175-4A9B-4C4F-AF25-DA84D3979F65}"/>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7563919C-73D3-4455-A5D9-593F6F55D4CD}"/>
              </a:ext>
            </a:extLst>
          </p:cNvPr>
          <p:cNvSpPr/>
          <p:nvPr/>
        </p:nvSpPr>
        <p:spPr>
          <a:xfrm>
            <a:off x="4181475" y="5648651"/>
            <a:ext cx="2790825" cy="253916"/>
          </a:xfrm>
          <a:prstGeom prst="rect">
            <a:avLst/>
          </a:prstGeom>
        </p:spPr>
        <p:txBody>
          <a:bodyPr wrap="square">
            <a:spAutoFit/>
          </a:bodyPr>
          <a:lstStyle/>
          <a:p>
            <a:r>
              <a:rPr lang="en-US" sz="1050" b="1" dirty="0">
                <a:solidFill>
                  <a:schemeClr val="accent1"/>
                </a:solidFill>
                <a:latin typeface="+mj-lt"/>
              </a:rPr>
              <a:t>Discharges per 100,000 population</a:t>
            </a:r>
          </a:p>
        </p:txBody>
      </p:sp>
    </p:spTree>
    <p:extLst>
      <p:ext uri="{BB962C8B-B14F-4D97-AF65-F5344CB8AC3E}">
        <p14:creationId xmlns:p14="http://schemas.microsoft.com/office/powerpoint/2010/main" val="3126176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942F4E-898B-4BD8-A4C7-C3434985CC6F}"/>
              </a:ext>
            </a:extLst>
          </p:cNvPr>
          <p:cNvSpPr>
            <a:spLocks noGrp="1"/>
          </p:cNvSpPr>
          <p:nvPr>
            <p:ph type="sldNum" sz="quarter" idx="12"/>
          </p:nvPr>
        </p:nvSpPr>
        <p:spPr/>
        <p:txBody>
          <a:bodyPr/>
          <a:lstStyle/>
          <a:p>
            <a:fld id="{8BC64C03-9EC0-4B7E-8FE4-24DBF62E63E5}" type="slidenum">
              <a:rPr lang="en-US" smtClean="0"/>
              <a:t>11</a:t>
            </a:fld>
            <a:endParaRPr lang="en-US"/>
          </a:p>
        </p:txBody>
      </p:sp>
      <p:sp>
        <p:nvSpPr>
          <p:cNvPr id="4" name="Title 3">
            <a:extLst>
              <a:ext uri="{FF2B5EF4-FFF2-40B4-BE49-F238E27FC236}">
                <a16:creationId xmlns:a16="http://schemas.microsoft.com/office/drawing/2014/main" id="{3EF02B09-CC9F-4287-8EF5-D45B9E32E229}"/>
              </a:ext>
            </a:extLst>
          </p:cNvPr>
          <p:cNvSpPr>
            <a:spLocks noGrp="1"/>
          </p:cNvSpPr>
          <p:nvPr>
            <p:ph type="title"/>
          </p:nvPr>
        </p:nvSpPr>
        <p:spPr/>
        <p:txBody>
          <a:bodyPr/>
          <a:lstStyle/>
          <a:p>
            <a:r>
              <a:rPr lang="en-US" dirty="0"/>
              <a:t>U.S. has the highest rate of Avoidable deaths</a:t>
            </a:r>
          </a:p>
        </p:txBody>
      </p:sp>
      <p:pic>
        <p:nvPicPr>
          <p:cNvPr id="5" name="Picture 4">
            <a:extLst>
              <a:ext uri="{FF2B5EF4-FFF2-40B4-BE49-F238E27FC236}">
                <a16:creationId xmlns:a16="http://schemas.microsoft.com/office/drawing/2014/main" id="{4C62EDD0-BF1D-4649-9A7E-599D76E516DD}"/>
              </a:ext>
            </a:extLst>
          </p:cNvPr>
          <p:cNvPicPr>
            <a:picLocks noChangeAspect="1"/>
          </p:cNvPicPr>
          <p:nvPr/>
        </p:nvPicPr>
        <p:blipFill>
          <a:blip r:embed="rId2"/>
          <a:stretch>
            <a:fillRect/>
          </a:stretch>
        </p:blipFill>
        <p:spPr>
          <a:xfrm>
            <a:off x="1381125" y="1173055"/>
            <a:ext cx="8143875" cy="4195746"/>
          </a:xfrm>
          <a:prstGeom prst="rect">
            <a:avLst/>
          </a:prstGeom>
        </p:spPr>
      </p:pic>
      <p:sp>
        <p:nvSpPr>
          <p:cNvPr id="6" name="Rectangle 5">
            <a:extLst>
              <a:ext uri="{FF2B5EF4-FFF2-40B4-BE49-F238E27FC236}">
                <a16:creationId xmlns:a16="http://schemas.microsoft.com/office/drawing/2014/main" id="{5A54AE95-DD30-4E40-AFDB-0623B97B8711}"/>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1847BFCD-EBC5-4D56-A556-F018264D2BDD}"/>
              </a:ext>
            </a:extLst>
          </p:cNvPr>
          <p:cNvSpPr/>
          <p:nvPr/>
        </p:nvSpPr>
        <p:spPr>
          <a:xfrm>
            <a:off x="4181475" y="5648651"/>
            <a:ext cx="2390775" cy="253916"/>
          </a:xfrm>
          <a:prstGeom prst="rect">
            <a:avLst/>
          </a:prstGeom>
        </p:spPr>
        <p:txBody>
          <a:bodyPr wrap="square">
            <a:spAutoFit/>
          </a:bodyPr>
          <a:lstStyle/>
          <a:p>
            <a:r>
              <a:rPr lang="en-US" sz="1050" b="1" dirty="0">
                <a:solidFill>
                  <a:schemeClr val="accent1"/>
                </a:solidFill>
                <a:latin typeface="+mj-lt"/>
              </a:rPr>
              <a:t>Deaths per 100,000 population</a:t>
            </a:r>
          </a:p>
        </p:txBody>
      </p:sp>
    </p:spTree>
    <p:extLst>
      <p:ext uri="{BB962C8B-B14F-4D97-AF65-F5344CB8AC3E}">
        <p14:creationId xmlns:p14="http://schemas.microsoft.com/office/powerpoint/2010/main" val="2539933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2FA7C0F-BD3B-43FC-9A54-D0587123166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38"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92FA7C0F-BD3B-43FC-9A54-D058712316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71D193A1-AAED-2442-9E0A-9F9EAFD4ED07}"/>
              </a:ext>
            </a:extLst>
          </p:cNvPr>
          <p:cNvSpPr>
            <a:spLocks noGrp="1"/>
          </p:cNvSpPr>
          <p:nvPr>
            <p:ph type="ctrTitle"/>
          </p:nvPr>
        </p:nvSpPr>
        <p:spPr>
          <a:xfrm>
            <a:off x="458725" y="1668914"/>
            <a:ext cx="10075925" cy="1253627"/>
          </a:xfrm>
        </p:spPr>
        <p:txBody>
          <a:bodyPr/>
          <a:lstStyle/>
          <a:p>
            <a:r>
              <a:rPr lang="en-US" dirty="0"/>
              <a:t>Introduction to the U.S. Healthcare System</a:t>
            </a:r>
          </a:p>
        </p:txBody>
      </p:sp>
      <p:sp>
        <p:nvSpPr>
          <p:cNvPr id="7" name="Subtitle 6">
            <a:extLst>
              <a:ext uri="{FF2B5EF4-FFF2-40B4-BE49-F238E27FC236}">
                <a16:creationId xmlns:a16="http://schemas.microsoft.com/office/drawing/2014/main" id="{E4DE64CA-492C-E047-B5D7-0E54F3843616}"/>
              </a:ext>
            </a:extLst>
          </p:cNvPr>
          <p:cNvSpPr>
            <a:spLocks noGrp="1"/>
          </p:cNvSpPr>
          <p:nvPr>
            <p:ph type="subTitle" idx="1"/>
          </p:nvPr>
        </p:nvSpPr>
        <p:spPr>
          <a:xfrm>
            <a:off x="601600" y="5207879"/>
            <a:ext cx="3532249" cy="945272"/>
          </a:xfrm>
        </p:spPr>
        <p:txBody>
          <a:bodyPr/>
          <a:lstStyle/>
          <a:p>
            <a:r>
              <a:rPr lang="en-US" sz="1800" dirty="0"/>
              <a:t>Reference: </a:t>
            </a:r>
            <a:r>
              <a:rPr lang="en-US" sz="1200" b="1" i="1" dirty="0"/>
              <a:t>https://www.khanacademy.org/partner-content/brookings-institution/introduction-to-healthcare</a:t>
            </a:r>
          </a:p>
        </p:txBody>
      </p:sp>
    </p:spTree>
    <p:extLst>
      <p:ext uri="{BB962C8B-B14F-4D97-AF65-F5344CB8AC3E}">
        <p14:creationId xmlns:p14="http://schemas.microsoft.com/office/powerpoint/2010/main" val="125580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13</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U.S. Healthcare System Overview: Market Players</a:t>
            </a:r>
          </a:p>
        </p:txBody>
      </p:sp>
      <p:pic>
        <p:nvPicPr>
          <p:cNvPr id="5" name="Picture 4">
            <a:hlinkClick r:id="rId2"/>
            <a:extLst>
              <a:ext uri="{FF2B5EF4-FFF2-40B4-BE49-F238E27FC236}">
                <a16:creationId xmlns:a16="http://schemas.microsoft.com/office/drawing/2014/main" id="{4277718A-520E-42A8-927C-71431FF5AE0F}"/>
              </a:ext>
            </a:extLst>
          </p:cNvPr>
          <p:cNvPicPr>
            <a:picLocks noChangeAspect="1"/>
          </p:cNvPicPr>
          <p:nvPr/>
        </p:nvPicPr>
        <p:blipFill>
          <a:blip r:embed="rId3"/>
          <a:stretch>
            <a:fillRect/>
          </a:stretch>
        </p:blipFill>
        <p:spPr>
          <a:xfrm>
            <a:off x="1536112" y="1362075"/>
            <a:ext cx="8703264" cy="4772026"/>
          </a:xfrm>
          <a:prstGeom prst="rect">
            <a:avLst/>
          </a:prstGeom>
        </p:spPr>
      </p:pic>
    </p:spTree>
    <p:extLst>
      <p:ext uri="{BB962C8B-B14F-4D97-AF65-F5344CB8AC3E}">
        <p14:creationId xmlns:p14="http://schemas.microsoft.com/office/powerpoint/2010/main" val="3695088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942F4E-898B-4BD8-A4C7-C3434985CC6F}"/>
              </a:ext>
            </a:extLst>
          </p:cNvPr>
          <p:cNvSpPr>
            <a:spLocks noGrp="1"/>
          </p:cNvSpPr>
          <p:nvPr>
            <p:ph type="sldNum" sz="quarter" idx="12"/>
          </p:nvPr>
        </p:nvSpPr>
        <p:spPr/>
        <p:txBody>
          <a:bodyPr/>
          <a:lstStyle/>
          <a:p>
            <a:fld id="{8BC64C03-9EC0-4B7E-8FE4-24DBF62E63E5}" type="slidenum">
              <a:rPr lang="en-US" smtClean="0"/>
              <a:t>14</a:t>
            </a:fld>
            <a:endParaRPr lang="en-US"/>
          </a:p>
        </p:txBody>
      </p:sp>
      <p:sp>
        <p:nvSpPr>
          <p:cNvPr id="4" name="Title 3">
            <a:extLst>
              <a:ext uri="{FF2B5EF4-FFF2-40B4-BE49-F238E27FC236}">
                <a16:creationId xmlns:a16="http://schemas.microsoft.com/office/drawing/2014/main" id="{3EF02B09-CC9F-4287-8EF5-D45B9E32E229}"/>
              </a:ext>
            </a:extLst>
          </p:cNvPr>
          <p:cNvSpPr>
            <a:spLocks noGrp="1"/>
          </p:cNvSpPr>
          <p:nvPr>
            <p:ph type="title"/>
          </p:nvPr>
        </p:nvSpPr>
        <p:spPr/>
        <p:txBody>
          <a:bodyPr/>
          <a:lstStyle/>
          <a:p>
            <a:r>
              <a:rPr lang="en-US" dirty="0"/>
              <a:t>U.S. Healthcare System: Introduction and complexity</a:t>
            </a:r>
          </a:p>
        </p:txBody>
      </p:sp>
      <p:pic>
        <p:nvPicPr>
          <p:cNvPr id="8" name="Picture 7">
            <a:hlinkClick r:id="rId2"/>
            <a:extLst>
              <a:ext uri="{FF2B5EF4-FFF2-40B4-BE49-F238E27FC236}">
                <a16:creationId xmlns:a16="http://schemas.microsoft.com/office/drawing/2014/main" id="{2A1DCB93-2B6D-4DD0-A6CB-AAE1BE2F15D6}"/>
              </a:ext>
            </a:extLst>
          </p:cNvPr>
          <p:cNvPicPr>
            <a:picLocks noChangeAspect="1"/>
          </p:cNvPicPr>
          <p:nvPr/>
        </p:nvPicPr>
        <p:blipFill>
          <a:blip r:embed="rId3"/>
          <a:stretch>
            <a:fillRect/>
          </a:stretch>
        </p:blipFill>
        <p:spPr>
          <a:xfrm>
            <a:off x="860746" y="1203198"/>
            <a:ext cx="9473879" cy="5024261"/>
          </a:xfrm>
          <a:prstGeom prst="rect">
            <a:avLst/>
          </a:prstGeom>
        </p:spPr>
      </p:pic>
    </p:spTree>
    <p:extLst>
      <p:ext uri="{BB962C8B-B14F-4D97-AF65-F5344CB8AC3E}">
        <p14:creationId xmlns:p14="http://schemas.microsoft.com/office/powerpoint/2010/main" val="3978124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15</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r>
              <a:rPr lang="en-US" dirty="0"/>
              <a:t>1. Based on the learnings in Day 1 session, summarize your understanding on why US healthcare is complex and how patient gets the medical facilities/treatment in US Healthcare System, what are the major players of the US healthcare market involved in providing the medical as well as financial(insurance) services. Write concisely in 1000 words.</a:t>
            </a:r>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Assignment 1.</a:t>
            </a:r>
          </a:p>
        </p:txBody>
      </p:sp>
    </p:spTree>
    <p:extLst>
      <p:ext uri="{BB962C8B-B14F-4D97-AF65-F5344CB8AC3E}">
        <p14:creationId xmlns:p14="http://schemas.microsoft.com/office/powerpoint/2010/main" val="95725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56"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3B4E202D-201A-4123-B0D5-E23D7E2476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2</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18,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709369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17</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How Does Healthcare Work</a:t>
            </a:r>
          </a:p>
        </p:txBody>
      </p:sp>
      <p:pic>
        <p:nvPicPr>
          <p:cNvPr id="7" name="Content Placeholder 22" descr="NIF_018C.jpg">
            <a:extLst>
              <a:ext uri="{FF2B5EF4-FFF2-40B4-BE49-F238E27FC236}">
                <a16:creationId xmlns:a16="http://schemas.microsoft.com/office/drawing/2014/main" id="{6CD17087-DFA8-4137-A5C6-971F2F6DB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915" y="4716463"/>
            <a:ext cx="1371600" cy="1689100"/>
          </a:xfrm>
          <a:prstGeom prst="rect">
            <a:avLst/>
          </a:prstGeom>
        </p:spPr>
      </p:pic>
      <p:pic>
        <p:nvPicPr>
          <p:cNvPr id="8" name="Picture 4" descr="j0249112">
            <a:extLst>
              <a:ext uri="{FF2B5EF4-FFF2-40B4-BE49-F238E27FC236}">
                <a16:creationId xmlns:a16="http://schemas.microsoft.com/office/drawing/2014/main" id="{23B7D92F-8E65-4441-8E44-2ED75E74EF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5715" y="1549400"/>
            <a:ext cx="2078038"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u16497653.jpg">
            <a:extLst>
              <a:ext uri="{FF2B5EF4-FFF2-40B4-BE49-F238E27FC236}">
                <a16:creationId xmlns:a16="http://schemas.microsoft.com/office/drawing/2014/main" id="{74B4F961-6E76-4D7E-B8F9-0475D97E8B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2165" y="1524000"/>
            <a:ext cx="2054225"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0" descr="NER_057.jpg">
            <a:extLst>
              <a:ext uri="{FF2B5EF4-FFF2-40B4-BE49-F238E27FC236}">
                <a16:creationId xmlns:a16="http://schemas.microsoft.com/office/drawing/2014/main" id="{8EF820A2-4C4B-4ED0-AE28-FBE843C58E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27865" y="1143000"/>
            <a:ext cx="16192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23">
            <a:extLst>
              <a:ext uri="{FF2B5EF4-FFF2-40B4-BE49-F238E27FC236}">
                <a16:creationId xmlns:a16="http://schemas.microsoft.com/office/drawing/2014/main" id="{EC03D569-F442-467A-9251-A4E1C9A8F987}"/>
              </a:ext>
            </a:extLst>
          </p:cNvPr>
          <p:cNvCxnSpPr>
            <a:cxnSpLocks noChangeShapeType="1"/>
          </p:cNvCxnSpPr>
          <p:nvPr/>
        </p:nvCxnSpPr>
        <p:spPr bwMode="auto">
          <a:xfrm>
            <a:off x="6971880" y="2096293"/>
            <a:ext cx="5334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2" name="Straight Arrow Connector 25">
            <a:extLst>
              <a:ext uri="{FF2B5EF4-FFF2-40B4-BE49-F238E27FC236}">
                <a16:creationId xmlns:a16="http://schemas.microsoft.com/office/drawing/2014/main" id="{F44EE0E5-161E-43D0-B449-291435D27917}"/>
              </a:ext>
            </a:extLst>
          </p:cNvPr>
          <p:cNvCxnSpPr>
            <a:cxnSpLocks noChangeShapeType="1"/>
          </p:cNvCxnSpPr>
          <p:nvPr/>
        </p:nvCxnSpPr>
        <p:spPr bwMode="auto">
          <a:xfrm rot="5400000">
            <a:off x="9055728" y="3351212"/>
            <a:ext cx="76200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27">
            <a:extLst>
              <a:ext uri="{FF2B5EF4-FFF2-40B4-BE49-F238E27FC236}">
                <a16:creationId xmlns:a16="http://schemas.microsoft.com/office/drawing/2014/main" id="{5A5F2CA6-FE2E-46C3-95DE-8F8AAC07EB1B}"/>
              </a:ext>
            </a:extLst>
          </p:cNvPr>
          <p:cNvCxnSpPr>
            <a:cxnSpLocks noChangeShapeType="1"/>
          </p:cNvCxnSpPr>
          <p:nvPr/>
        </p:nvCxnSpPr>
        <p:spPr bwMode="auto">
          <a:xfrm rot="10800000">
            <a:off x="5475915" y="5791200"/>
            <a:ext cx="26670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4" name="Straight Arrow Connector 31">
            <a:extLst>
              <a:ext uri="{FF2B5EF4-FFF2-40B4-BE49-F238E27FC236}">
                <a16:creationId xmlns:a16="http://schemas.microsoft.com/office/drawing/2014/main" id="{94500725-435E-41D8-8F8C-D62D94796E72}"/>
              </a:ext>
            </a:extLst>
          </p:cNvPr>
          <p:cNvCxnSpPr>
            <a:cxnSpLocks noChangeShapeType="1"/>
          </p:cNvCxnSpPr>
          <p:nvPr/>
        </p:nvCxnSpPr>
        <p:spPr bwMode="auto">
          <a:xfrm>
            <a:off x="4028115" y="2252663"/>
            <a:ext cx="609600" cy="1587"/>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15" name="Picture 32" descr="u14985999.jpg">
            <a:extLst>
              <a:ext uri="{FF2B5EF4-FFF2-40B4-BE49-F238E27FC236}">
                <a16:creationId xmlns:a16="http://schemas.microsoft.com/office/drawing/2014/main" id="{D71E81D6-FD95-4301-A6E8-3E8AE27374A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81065" y="4629150"/>
            <a:ext cx="14668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http://th4.photobucket.com/albums/y120/kenalice/Vintage%20family/th_1981ColesbabyKMC.jpg">
            <a:extLst>
              <a:ext uri="{FF2B5EF4-FFF2-40B4-BE49-F238E27FC236}">
                <a16:creationId xmlns:a16="http://schemas.microsoft.com/office/drawing/2014/main" id="{44ACF15B-AF14-40CB-A1F5-4EB49ADFB9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7865" y="25908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31">
            <a:extLst>
              <a:ext uri="{FF2B5EF4-FFF2-40B4-BE49-F238E27FC236}">
                <a16:creationId xmlns:a16="http://schemas.microsoft.com/office/drawing/2014/main" id="{08997F5D-ADFB-43DD-87BC-4D1623E7A08B}"/>
              </a:ext>
            </a:extLst>
          </p:cNvPr>
          <p:cNvCxnSpPr>
            <a:cxnSpLocks noChangeShapeType="1"/>
          </p:cNvCxnSpPr>
          <p:nvPr/>
        </p:nvCxnSpPr>
        <p:spPr bwMode="auto">
          <a:xfrm flipV="1">
            <a:off x="3701090" y="2252663"/>
            <a:ext cx="1035050" cy="838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8" name="Straight Arrow Connector 31">
            <a:extLst>
              <a:ext uri="{FF2B5EF4-FFF2-40B4-BE49-F238E27FC236}">
                <a16:creationId xmlns:a16="http://schemas.microsoft.com/office/drawing/2014/main" id="{443B44EC-8470-4054-85D6-1DC6AAAFA6E4}"/>
              </a:ext>
            </a:extLst>
          </p:cNvPr>
          <p:cNvCxnSpPr>
            <a:cxnSpLocks noChangeShapeType="1"/>
          </p:cNvCxnSpPr>
          <p:nvPr/>
        </p:nvCxnSpPr>
        <p:spPr bwMode="auto">
          <a:xfrm flipV="1">
            <a:off x="4898065" y="4267200"/>
            <a:ext cx="1035050" cy="838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19" name="Picture 5">
            <a:extLst>
              <a:ext uri="{FF2B5EF4-FFF2-40B4-BE49-F238E27FC236}">
                <a16:creationId xmlns:a16="http://schemas.microsoft.com/office/drawing/2014/main" id="{E0D10625-E612-4A72-ACCA-ED96D556EE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5990" y="2590800"/>
            <a:ext cx="206692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980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18</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How Does Healthcare Work</a:t>
            </a:r>
          </a:p>
        </p:txBody>
      </p:sp>
      <p:pic>
        <p:nvPicPr>
          <p:cNvPr id="20" name="Picture 2" descr="C:\Documents and Settings\ssangaraula\Desktop\Training\healthcare\1 - flow of a claim.bmp">
            <a:extLst>
              <a:ext uri="{FF2B5EF4-FFF2-40B4-BE49-F238E27FC236}">
                <a16:creationId xmlns:a16="http://schemas.microsoft.com/office/drawing/2014/main" id="{18B1B0EB-E41D-43EC-9F4A-B733802F3C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58"/>
          <a:stretch/>
        </p:blipFill>
        <p:spPr bwMode="auto">
          <a:xfrm>
            <a:off x="2088118" y="992362"/>
            <a:ext cx="7433388" cy="54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6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19</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Sample Insurance Cards</a:t>
            </a:r>
          </a:p>
        </p:txBody>
      </p:sp>
      <p:pic>
        <p:nvPicPr>
          <p:cNvPr id="8" name="Picture 7" descr="Text&#10;&#10;Description automatically generated">
            <a:extLst>
              <a:ext uri="{FF2B5EF4-FFF2-40B4-BE49-F238E27FC236}">
                <a16:creationId xmlns:a16="http://schemas.microsoft.com/office/drawing/2014/main" id="{CEEF6B33-8E93-4CCC-9054-96DA97BBF0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621" y="1205750"/>
            <a:ext cx="3031921" cy="5170016"/>
          </a:xfrm>
          <a:prstGeom prst="rect">
            <a:avLst/>
          </a:prstGeom>
        </p:spPr>
      </p:pic>
      <p:pic>
        <p:nvPicPr>
          <p:cNvPr id="10" name="Picture 9" descr="Text&#10;&#10;Description automatically generated">
            <a:extLst>
              <a:ext uri="{FF2B5EF4-FFF2-40B4-BE49-F238E27FC236}">
                <a16:creationId xmlns:a16="http://schemas.microsoft.com/office/drawing/2014/main" id="{E26D2BBD-44C2-42A3-91FE-027709E61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991" y="922617"/>
            <a:ext cx="3200400" cy="5453149"/>
          </a:xfrm>
          <a:prstGeom prst="rect">
            <a:avLst/>
          </a:prstGeom>
        </p:spPr>
      </p:pic>
    </p:spTree>
    <p:extLst>
      <p:ext uri="{BB962C8B-B14F-4D97-AF65-F5344CB8AC3E}">
        <p14:creationId xmlns:p14="http://schemas.microsoft.com/office/powerpoint/2010/main" val="919002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2FA7C0F-BD3B-43FC-9A54-D0587123166E}"/>
              </a:ext>
            </a:extLst>
          </p:cNvPr>
          <p:cNvGraphicFramePr>
            <a:graphicFrameLocks noChangeAspect="1"/>
          </p:cNvGraphicFramePr>
          <p:nvPr>
            <p:custDataLst>
              <p:tags r:id="rId2"/>
            </p:custDataLst>
            <p:extLst>
              <p:ext uri="{D42A27DB-BD31-4B8C-83A1-F6EECF244321}">
                <p14:modId xmlns:p14="http://schemas.microsoft.com/office/powerpoint/2010/main" val="2869714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94" name="think-cell Slide" r:id="rId4" imgW="306" imgH="306" progId="TCLayout.ActiveDocument.1">
                  <p:embed/>
                </p:oleObj>
              </mc:Choice>
              <mc:Fallback>
                <p:oleObj name="think-cell Slid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71D193A1-AAED-2442-9E0A-9F9EAFD4ED07}"/>
              </a:ext>
            </a:extLst>
          </p:cNvPr>
          <p:cNvSpPr>
            <a:spLocks noGrp="1"/>
          </p:cNvSpPr>
          <p:nvPr>
            <p:ph type="ctrTitle"/>
          </p:nvPr>
        </p:nvSpPr>
        <p:spPr>
          <a:xfrm>
            <a:off x="458725" y="1668914"/>
            <a:ext cx="7072233" cy="1253627"/>
          </a:xfrm>
        </p:spPr>
        <p:txBody>
          <a:bodyPr/>
          <a:lstStyle/>
          <a:p>
            <a:r>
              <a:rPr lang="en-US" dirty="0"/>
              <a:t>US Healthcare from a Global Perspective</a:t>
            </a:r>
          </a:p>
        </p:txBody>
      </p:sp>
      <p:sp>
        <p:nvSpPr>
          <p:cNvPr id="7" name="Subtitle 6">
            <a:extLst>
              <a:ext uri="{FF2B5EF4-FFF2-40B4-BE49-F238E27FC236}">
                <a16:creationId xmlns:a16="http://schemas.microsoft.com/office/drawing/2014/main" id="{E4DE64CA-492C-E047-B5D7-0E54F3843616}"/>
              </a:ext>
            </a:extLst>
          </p:cNvPr>
          <p:cNvSpPr>
            <a:spLocks noGrp="1"/>
          </p:cNvSpPr>
          <p:nvPr>
            <p:ph type="subTitle" idx="1"/>
          </p:nvPr>
        </p:nvSpPr>
        <p:spPr>
          <a:xfrm>
            <a:off x="601600" y="5207879"/>
            <a:ext cx="3532249" cy="945272"/>
          </a:xfrm>
        </p:spPr>
        <p:txBody>
          <a:bodyPr/>
          <a:lstStyle/>
          <a:p>
            <a:r>
              <a:rPr lang="en-US" sz="1800" dirty="0"/>
              <a:t>Reference: </a:t>
            </a:r>
            <a:r>
              <a:rPr lang="en-US" sz="1200" b="1" i="1" dirty="0"/>
              <a:t>https://www.commonwealthfund.org/publications/issue-briefs/2020/jan/us-health-care-global-perspective-2019</a:t>
            </a:r>
          </a:p>
        </p:txBody>
      </p:sp>
      <p:sp>
        <p:nvSpPr>
          <p:cNvPr id="3" name="Rectangle 2">
            <a:extLst>
              <a:ext uri="{FF2B5EF4-FFF2-40B4-BE49-F238E27FC236}">
                <a16:creationId xmlns:a16="http://schemas.microsoft.com/office/drawing/2014/main" id="{9BDBFD8E-645E-454E-80B1-FB15086C98CA}"/>
              </a:ext>
            </a:extLst>
          </p:cNvPr>
          <p:cNvSpPr/>
          <p:nvPr/>
        </p:nvSpPr>
        <p:spPr>
          <a:xfrm>
            <a:off x="2695074" y="3196796"/>
            <a:ext cx="7072232" cy="1200329"/>
          </a:xfrm>
          <a:prstGeom prst="rect">
            <a:avLst/>
          </a:prstGeom>
        </p:spPr>
        <p:txBody>
          <a:bodyPr wrap="square">
            <a:spAutoFit/>
          </a:bodyPr>
          <a:lstStyle/>
          <a:p>
            <a:r>
              <a:rPr lang="en-US" dirty="0">
                <a:solidFill>
                  <a:schemeClr val="accent1"/>
                </a:solidFill>
                <a:latin typeface="+mj-lt"/>
              </a:rPr>
              <a:t>Analysis highlights in a series of </a:t>
            </a:r>
            <a:r>
              <a:rPr lang="en-US" dirty="0" err="1">
                <a:solidFill>
                  <a:schemeClr val="accent1"/>
                </a:solidFill>
                <a:latin typeface="+mj-lt"/>
              </a:rPr>
              <a:t>Commonweath</a:t>
            </a:r>
            <a:r>
              <a:rPr lang="en-US" dirty="0">
                <a:solidFill>
                  <a:schemeClr val="accent1"/>
                </a:solidFill>
                <a:latin typeface="+mj-lt"/>
              </a:rPr>
              <a:t> Fund cross-national comparisons that uses health data from the Organization for Economic Co-operation and Development (OECD) to access US Healthcare System</a:t>
            </a:r>
          </a:p>
        </p:txBody>
      </p:sp>
    </p:spTree>
    <p:extLst>
      <p:ext uri="{BB962C8B-B14F-4D97-AF65-F5344CB8AC3E}">
        <p14:creationId xmlns:p14="http://schemas.microsoft.com/office/powerpoint/2010/main" val="2720740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20</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a:xfrm>
            <a:off x="457200" y="1396473"/>
            <a:ext cx="11277600" cy="4933887"/>
          </a:xfrm>
        </p:spPr>
        <p:txBody>
          <a:bodyPr/>
          <a:lstStyle/>
          <a:p>
            <a:pPr marL="342900" indent="-342900">
              <a:buAutoNum type="arabicPeriod"/>
            </a:pPr>
            <a:r>
              <a:rPr lang="en-US" dirty="0"/>
              <a:t>Out of Pocket Payment: </a:t>
            </a:r>
            <a:r>
              <a:rPr lang="en-US" b="1" dirty="0"/>
              <a:t>Payment is directly made from Patient to Provider.</a:t>
            </a:r>
            <a:br>
              <a:rPr lang="en-US" b="1" dirty="0"/>
            </a:br>
            <a:br>
              <a:rPr lang="en-US" b="1" dirty="0"/>
            </a:br>
            <a:br>
              <a:rPr lang="en-US" b="1" dirty="0"/>
            </a:br>
            <a:br>
              <a:rPr lang="en-US" b="1" dirty="0"/>
            </a:br>
            <a:endParaRPr lang="en-US" b="1" dirty="0"/>
          </a:p>
          <a:p>
            <a:pPr marL="342900" indent="-342900">
              <a:buFont typeface="Arial"/>
              <a:buAutoNum type="arabicPeriod"/>
            </a:pPr>
            <a:r>
              <a:rPr lang="en-US" dirty="0"/>
              <a:t>Individual Private Insurance(Private Non Group): </a:t>
            </a:r>
            <a:r>
              <a:rPr lang="en-US" b="1" dirty="0"/>
              <a:t>A third party, the insurance plan (Health Plan) is added, dividing payment into a financing component and a reimbursement component.</a:t>
            </a:r>
            <a:br>
              <a:rPr lang="en-US" b="1" dirty="0"/>
            </a:br>
            <a:br>
              <a:rPr lang="en-US" b="1" dirty="0"/>
            </a:br>
            <a:br>
              <a:rPr lang="en-US" b="1" dirty="0"/>
            </a:br>
            <a:endParaRPr lang="en-US" b="1" dirty="0"/>
          </a:p>
          <a:p>
            <a:pPr marL="342900" indent="-342900">
              <a:buFont typeface="Arial"/>
              <a:buAutoNum type="arabicPeriod"/>
            </a:pPr>
            <a:r>
              <a:rPr lang="en-US" dirty="0" err="1"/>
              <a:t>EmployerBased</a:t>
            </a:r>
            <a:r>
              <a:rPr lang="en-US" dirty="0"/>
              <a:t> Private Insurance (Group Insurance): </a:t>
            </a:r>
            <a:r>
              <a:rPr lang="en-US" b="1" dirty="0"/>
              <a:t>Employers pay some or all of health insurance premiums to the health plan on behalf of the employee.</a:t>
            </a:r>
            <a:endParaRPr lang="en-US" dirty="0"/>
          </a:p>
          <a:p>
            <a:pPr marL="342900" indent="-342900">
              <a:buAutoNum type="arabicPeriod"/>
            </a:pPr>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Ways of Paying for Healthcare in the US</a:t>
            </a:r>
          </a:p>
        </p:txBody>
      </p:sp>
      <p:pic>
        <p:nvPicPr>
          <p:cNvPr id="5" name="Picture 2">
            <a:extLst>
              <a:ext uri="{FF2B5EF4-FFF2-40B4-BE49-F238E27FC236}">
                <a16:creationId xmlns:a16="http://schemas.microsoft.com/office/drawing/2014/main" id="{D236305F-6BDD-49E1-B1D7-9C4BE04DD6AB}"/>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57661" t="29338" r="19337" b="57283"/>
          <a:stretch>
            <a:fillRect/>
          </a:stretch>
        </p:blipFill>
        <p:spPr bwMode="auto">
          <a:xfrm>
            <a:off x="2273802" y="1829206"/>
            <a:ext cx="4288923" cy="99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FD9A0481-7D7F-4ECC-98F2-63A54D6D38C3}"/>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l="56169" t="35400" r="20338" b="51219"/>
          <a:stretch>
            <a:fillRect/>
          </a:stretch>
        </p:blipFill>
        <p:spPr bwMode="auto">
          <a:xfrm>
            <a:off x="2330952" y="3534010"/>
            <a:ext cx="4384173" cy="9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A3BB67C1-9727-4906-86B8-95D630185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6667" t="32887" r="20354" b="53624"/>
          <a:stretch>
            <a:fillRect/>
          </a:stretch>
        </p:blipFill>
        <p:spPr bwMode="auto">
          <a:xfrm>
            <a:off x="2355850" y="5279626"/>
            <a:ext cx="4483100" cy="105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4849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21</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endParaRPr lang="en-US" b="1" dirty="0"/>
          </a:p>
          <a:p>
            <a:pPr marL="342900" indent="-342900">
              <a:buFont typeface="+mj-lt"/>
              <a:buAutoNum type="arabicPeriod" startAt="4"/>
            </a:pPr>
            <a:r>
              <a:rPr lang="en-US" dirty="0"/>
              <a:t>Government Insurance: </a:t>
            </a:r>
            <a:r>
              <a:rPr lang="en-US" b="1" dirty="0"/>
              <a:t>Government plans are funded by tax dollars and only certain individuals are allowed to receive benefits. Medicare and Medicaid are two types of government plans.</a:t>
            </a:r>
            <a:endParaRPr lang="en-US" dirty="0"/>
          </a:p>
          <a:p>
            <a:pPr marL="342900" indent="-342900">
              <a:buAutoNum type="arabicPeriod" startAt="4"/>
            </a:pPr>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Ways of Paying for Healthcare in the US</a:t>
            </a:r>
          </a:p>
        </p:txBody>
      </p:sp>
      <p:pic>
        <p:nvPicPr>
          <p:cNvPr id="8" name="Picture 3">
            <a:extLst>
              <a:ext uri="{FF2B5EF4-FFF2-40B4-BE49-F238E27FC236}">
                <a16:creationId xmlns:a16="http://schemas.microsoft.com/office/drawing/2014/main" id="{E537632A-A6F4-46A3-8F9A-F559B5562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891" t="16966" r="21008" b="35298"/>
          <a:stretch>
            <a:fillRect/>
          </a:stretch>
        </p:blipFill>
        <p:spPr bwMode="auto">
          <a:xfrm>
            <a:off x="3619500" y="2317751"/>
            <a:ext cx="4848225" cy="400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956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79"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Private Health Insurance</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22</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ln>
            <a:solidFill>
              <a:schemeClr val="tx1"/>
            </a:solidFill>
          </a:ln>
        </p:spPr>
        <p:txBody>
          <a:bodyPr/>
          <a:lstStyle/>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Group (Employer) Health Insurance</a:t>
            </a:r>
          </a:p>
          <a:p>
            <a:r>
              <a:rPr lang="en-US" altLang="en-US" b="1"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Employers often pay for a part of their employee’s insurance</a:t>
            </a:r>
          </a:p>
          <a:p>
            <a:pPr marL="519113" lvl="1" indent="-285750"/>
            <a:r>
              <a:rPr lang="en-US" b="1" dirty="0"/>
              <a:t>Fully Insured</a:t>
            </a:r>
          </a:p>
          <a:p>
            <a:pPr marL="519113" lvl="1" indent="-285750"/>
            <a:r>
              <a:rPr lang="en-US" b="1" dirty="0"/>
              <a:t>Self Insured</a:t>
            </a:r>
          </a:p>
        </p:txBody>
      </p:sp>
      <p:sp>
        <p:nvSpPr>
          <p:cNvPr id="7" name="Text Placeholder 6">
            <a:extLst>
              <a:ext uri="{FF2B5EF4-FFF2-40B4-BE49-F238E27FC236}">
                <a16:creationId xmlns:a16="http://schemas.microsoft.com/office/drawing/2014/main" id="{76A2579F-34B5-F44D-8387-1F6338E7C8C4}"/>
              </a:ext>
            </a:extLst>
          </p:cNvPr>
          <p:cNvSpPr>
            <a:spLocks noGrp="1"/>
          </p:cNvSpPr>
          <p:nvPr>
            <p:ph type="body" sz="quarter" idx="4294967295"/>
          </p:nvPr>
        </p:nvSpPr>
        <p:spPr>
          <a:xfrm>
            <a:off x="6193973" y="1396473"/>
            <a:ext cx="5540828" cy="4780491"/>
          </a:xfrm>
          <a:ln>
            <a:solidFill>
              <a:schemeClr val="tx1"/>
            </a:solidFill>
          </a:ln>
        </p:spPr>
        <p:txBody>
          <a:bodyPr/>
          <a:lstStyle/>
          <a:p>
            <a:pPr marL="285750" indent="-285750">
              <a:buFont typeface="Arial" panose="020B0604020202020204" pitchFamily="34" charset="0"/>
              <a:buChar char="•"/>
            </a:pPr>
            <a:r>
              <a:rPr lang="en-US" dirty="0"/>
              <a:t>Individuals</a:t>
            </a:r>
          </a:p>
          <a:p>
            <a:r>
              <a:rPr lang="en-US" dirty="0"/>
              <a:t>	</a:t>
            </a:r>
            <a:r>
              <a:rPr lang="en-US" dirty="0">
                <a:latin typeface="Times New Roman" panose="02020603050405020304" pitchFamily="18" charset="0"/>
                <a:cs typeface="Times New Roman" panose="02020603050405020304" pitchFamily="18" charset="0"/>
              </a:rPr>
              <a:t>Individuals can buy health insurance directly from health insurance plan</a:t>
            </a:r>
          </a:p>
        </p:txBody>
      </p:sp>
      <p:pic>
        <p:nvPicPr>
          <p:cNvPr id="8" name="Picture 9" descr="j0202496">
            <a:extLst>
              <a:ext uri="{FF2B5EF4-FFF2-40B4-BE49-F238E27FC236}">
                <a16:creationId xmlns:a16="http://schemas.microsoft.com/office/drawing/2014/main" id="{4AE6EC86-4E55-40D0-BCEB-AB66828F56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0390" y="2543175"/>
            <a:ext cx="2873574"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a:extLst>
              <a:ext uri="{FF2B5EF4-FFF2-40B4-BE49-F238E27FC236}">
                <a16:creationId xmlns:a16="http://schemas.microsoft.com/office/drawing/2014/main" id="{6EF3B756-16B9-4391-81E0-18B8E6DB52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4387" y="2643187"/>
            <a:ext cx="2132238" cy="2335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2439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23</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Private Health Insurance</a:t>
            </a:r>
          </a:p>
        </p:txBody>
      </p:sp>
      <p:pic>
        <p:nvPicPr>
          <p:cNvPr id="3" name="Picture 2">
            <a:hlinkClick r:id="rId2"/>
            <a:extLst>
              <a:ext uri="{FF2B5EF4-FFF2-40B4-BE49-F238E27FC236}">
                <a16:creationId xmlns:a16="http://schemas.microsoft.com/office/drawing/2014/main" id="{466D4ADF-FC64-4C5A-9B74-CE10DBFBB91A}"/>
              </a:ext>
            </a:extLst>
          </p:cNvPr>
          <p:cNvPicPr>
            <a:picLocks noChangeAspect="1"/>
          </p:cNvPicPr>
          <p:nvPr/>
        </p:nvPicPr>
        <p:blipFill>
          <a:blip r:embed="rId3"/>
          <a:stretch>
            <a:fillRect/>
          </a:stretch>
        </p:blipFill>
        <p:spPr>
          <a:xfrm>
            <a:off x="1488014" y="1209071"/>
            <a:ext cx="9215971" cy="4905979"/>
          </a:xfrm>
          <a:prstGeom prst="rect">
            <a:avLst/>
          </a:prstGeom>
        </p:spPr>
      </p:pic>
    </p:spTree>
    <p:extLst>
      <p:ext uri="{BB962C8B-B14F-4D97-AF65-F5344CB8AC3E}">
        <p14:creationId xmlns:p14="http://schemas.microsoft.com/office/powerpoint/2010/main" val="211974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93"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Public Health Insurance</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24</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Federal Government</a:t>
            </a:r>
          </a:p>
          <a:p>
            <a:pPr marL="519113" lvl="1" indent="-285750"/>
            <a:r>
              <a:rPr lang="en-US" b="1" dirty="0"/>
              <a:t>Medicare</a:t>
            </a:r>
          </a:p>
          <a:p>
            <a:pPr lvl="1" indent="0">
              <a:buNone/>
            </a:pPr>
            <a:r>
              <a:rPr lang="en-US" sz="1050" dirty="0"/>
              <a:t>	Medicare is a national health insurance program in the United States, begun in 1966 under </a:t>
            </a:r>
          </a:p>
          <a:p>
            <a:pPr lvl="1" indent="0">
              <a:buNone/>
            </a:pPr>
            <a:r>
              <a:rPr lang="en-US" sz="1050" dirty="0"/>
              <a:t>the Social Security Administration (SSA) and now administered by the Centers for Medicare and Medicaid </a:t>
            </a:r>
          </a:p>
          <a:p>
            <a:pPr lvl="1" indent="0">
              <a:buNone/>
            </a:pPr>
            <a:r>
              <a:rPr lang="en-US" sz="1050" dirty="0"/>
              <a:t>Services (CMS). It primarily provides health insurance for </a:t>
            </a:r>
            <a:r>
              <a:rPr lang="en-US" sz="1050" b="1" dirty="0"/>
              <a:t>Americans aged 65 and older</a:t>
            </a:r>
            <a:r>
              <a:rPr lang="en-US" sz="1050" dirty="0"/>
              <a:t>, but also for </a:t>
            </a:r>
          </a:p>
          <a:p>
            <a:pPr lvl="1" indent="0">
              <a:buNone/>
            </a:pPr>
            <a:r>
              <a:rPr lang="en-US" sz="1050" b="1" dirty="0"/>
              <a:t>some younger people with disability status</a:t>
            </a:r>
            <a:r>
              <a:rPr lang="en-US" sz="1050" dirty="0"/>
              <a:t> as determined by the SSA, </a:t>
            </a:r>
            <a:r>
              <a:rPr lang="en-US" sz="1050" b="1" dirty="0"/>
              <a:t>and people with end stage renal disease </a:t>
            </a:r>
          </a:p>
          <a:p>
            <a:pPr lvl="1" indent="0">
              <a:buNone/>
            </a:pPr>
            <a:r>
              <a:rPr lang="en-US" sz="1050" dirty="0"/>
              <a:t>and </a:t>
            </a:r>
            <a:r>
              <a:rPr lang="en-US" sz="1050" b="1" dirty="0"/>
              <a:t>amyotrophic lateral sclerosis </a:t>
            </a:r>
            <a:r>
              <a:rPr lang="en-US" sz="1050" dirty="0"/>
              <a:t>(ALS or Lou Gehrig's disease).</a:t>
            </a:r>
          </a:p>
          <a:p>
            <a:pPr lvl="1" indent="0">
              <a:buNone/>
            </a:pPr>
            <a:r>
              <a:rPr lang="en-US" sz="1050" dirty="0"/>
              <a:t>	In 2018, according to the 2019 Medicare Trustees Report, Medicare provided health insurance for over 59.9 million individuals—more than 52 million people aged 65 and older and about 8 million younger people.</a:t>
            </a:r>
          </a:p>
          <a:p>
            <a:pPr lvl="1" indent="0">
              <a:buNone/>
            </a:pPr>
            <a:endParaRPr lang="en-US" sz="1050" dirty="0"/>
          </a:p>
          <a:p>
            <a:pPr lvl="1" indent="0">
              <a:buNone/>
            </a:pPr>
            <a:r>
              <a:rPr lang="en-US" sz="1050" dirty="0"/>
              <a:t>Medicare is divided into four Parts: A, B, C and D.</a:t>
            </a:r>
          </a:p>
          <a:p>
            <a:pPr lvl="1" indent="0">
              <a:buNone/>
            </a:pPr>
            <a:endParaRPr lang="en-US" sz="1050" dirty="0"/>
          </a:p>
          <a:p>
            <a:pPr marL="404813" lvl="1" indent="-171450">
              <a:buFont typeface="Wingdings" panose="05000000000000000000" pitchFamily="2" charset="2"/>
              <a:buChar char="Ø"/>
            </a:pPr>
            <a:r>
              <a:rPr lang="en-US" sz="1050" b="1" dirty="0"/>
              <a:t>Part A </a:t>
            </a:r>
            <a:r>
              <a:rPr lang="en-US" sz="1050" dirty="0"/>
              <a:t>covers hospital (inpatient, formally admitted only), skilled nursing (only after being formally admitted to a hospital for three days and not for custodial care), and hospice services.</a:t>
            </a:r>
          </a:p>
          <a:p>
            <a:pPr marL="404813" lvl="1" indent="-171450">
              <a:buFont typeface="Wingdings" panose="05000000000000000000" pitchFamily="2" charset="2"/>
              <a:buChar char="Ø"/>
            </a:pPr>
            <a:r>
              <a:rPr lang="en-US" sz="1050" b="1" dirty="0"/>
              <a:t>Part B </a:t>
            </a:r>
            <a:r>
              <a:rPr lang="en-US" sz="1050" dirty="0"/>
              <a:t>covers outpatient services including some providers' services while inpatient at a hospital, outpatient hospital charges, most provider office visits even if the office is "in a hospital", and most professionally administered prescription drugs.</a:t>
            </a:r>
          </a:p>
          <a:p>
            <a:pPr marL="404813" lvl="1" indent="-171450">
              <a:buFont typeface="Wingdings" panose="05000000000000000000" pitchFamily="2" charset="2"/>
              <a:buChar char="Ø"/>
            </a:pPr>
            <a:r>
              <a:rPr lang="en-US" sz="1050" b="1" dirty="0"/>
              <a:t>Part C </a:t>
            </a:r>
            <a:r>
              <a:rPr lang="en-US" sz="1050" dirty="0"/>
              <a:t>is an alternative called Managed Medicare or Medicare Advantage which allows patients to choose health plans with at least the same service coverage as Parts A and B (and most often more), often the benefits of Part D, and always an annual out-of-pocket spend limit which A and B lack. A beneficiary must enroll in Parts A and B first before signing up for Part C.</a:t>
            </a:r>
          </a:p>
          <a:p>
            <a:pPr marL="404813" lvl="1" indent="-171450">
              <a:buFont typeface="Wingdings" panose="05000000000000000000" pitchFamily="2" charset="2"/>
              <a:buChar char="Ø"/>
            </a:pPr>
            <a:r>
              <a:rPr lang="en-US" sz="1050" b="1" dirty="0"/>
              <a:t>Part D </a:t>
            </a:r>
            <a:r>
              <a:rPr lang="en-US" sz="1050" dirty="0"/>
              <a:t>covers mostly self-administered prescription drugs.</a:t>
            </a:r>
          </a:p>
          <a:p>
            <a:pPr lvl="1" indent="0">
              <a:buNone/>
            </a:pPr>
            <a:endParaRPr lang="en-US" sz="1050" dirty="0"/>
          </a:p>
        </p:txBody>
      </p:sp>
      <p:pic>
        <p:nvPicPr>
          <p:cNvPr id="10" name="Picture 16" descr="bxp48296.jpg">
            <a:extLst>
              <a:ext uri="{FF2B5EF4-FFF2-40B4-BE49-F238E27FC236}">
                <a16:creationId xmlns:a16="http://schemas.microsoft.com/office/drawing/2014/main" id="{9BFB36DD-3140-47C0-9A16-BE6013126D3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45337" y="1468452"/>
            <a:ext cx="2147010" cy="19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0790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01"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Public Health Insurance</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25</a:t>
            </a:fld>
            <a:endParaRPr lang="en-US" dirty="0"/>
          </a:p>
        </p:txBody>
      </p:sp>
      <p:sp>
        <p:nvSpPr>
          <p:cNvPr id="7" name="Text Placeholder 6">
            <a:extLst>
              <a:ext uri="{FF2B5EF4-FFF2-40B4-BE49-F238E27FC236}">
                <a16:creationId xmlns:a16="http://schemas.microsoft.com/office/drawing/2014/main" id="{76A2579F-34B5-F44D-8387-1F6338E7C8C4}"/>
              </a:ext>
            </a:extLst>
          </p:cNvPr>
          <p:cNvSpPr>
            <a:spLocks noGrp="1"/>
          </p:cNvSpPr>
          <p:nvPr>
            <p:ph type="body" sz="quarter" idx="4294967295"/>
          </p:nvPr>
        </p:nvSpPr>
        <p:spPr>
          <a:xfrm>
            <a:off x="457200" y="1396473"/>
            <a:ext cx="11277601" cy="4780491"/>
          </a:xfrm>
          <a:ln>
            <a:solidFill>
              <a:schemeClr val="tx1"/>
            </a:solidFill>
          </a:ln>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State Government</a:t>
            </a:r>
          </a:p>
          <a:p>
            <a:endParaRPr lang="en-US" dirty="0">
              <a:latin typeface="Times New Roman" panose="02020603050405020304" pitchFamily="18" charset="0"/>
              <a:cs typeface="Times New Roman" panose="02020603050405020304" pitchFamily="18" charset="0"/>
            </a:endParaRPr>
          </a:p>
          <a:p>
            <a:pPr marL="519113" lvl="1" indent="-285750"/>
            <a:r>
              <a:rPr lang="en-US" b="1" dirty="0"/>
              <a:t>Medicaid (Uninsured)</a:t>
            </a:r>
          </a:p>
          <a:p>
            <a:pPr lvl="1" indent="0">
              <a:buNone/>
            </a:pPr>
            <a:r>
              <a:rPr lang="en-US" sz="1050" dirty="0"/>
              <a:t>	Medicaid in the United States is a federal and state program that helps with medical costs for some</a:t>
            </a:r>
          </a:p>
          <a:p>
            <a:pPr lvl="1" indent="0">
              <a:buNone/>
            </a:pPr>
            <a:r>
              <a:rPr lang="en-US" sz="1050" dirty="0"/>
              <a:t> people with limited income and resources. Medicaid also offers benefits not normally covered by Medicare, </a:t>
            </a:r>
          </a:p>
          <a:p>
            <a:pPr lvl="1" indent="0">
              <a:buNone/>
            </a:pPr>
            <a:r>
              <a:rPr lang="en-US" sz="1050" dirty="0"/>
              <a:t>including nursing home care and personal care services. The Health Insurance Association of America </a:t>
            </a:r>
          </a:p>
          <a:p>
            <a:pPr lvl="1" indent="0">
              <a:buNone/>
            </a:pPr>
            <a:r>
              <a:rPr lang="en-US" sz="1050" dirty="0"/>
              <a:t>describes Medicaid as "a government insurance program for persons of all ages whose income and resources </a:t>
            </a:r>
          </a:p>
          <a:p>
            <a:pPr lvl="1" indent="0">
              <a:buNone/>
            </a:pPr>
            <a:r>
              <a:rPr lang="en-US" sz="1050" dirty="0"/>
              <a:t>are insufficient to pay for health care.“</a:t>
            </a:r>
          </a:p>
          <a:p>
            <a:pPr lvl="1" indent="0">
              <a:buNone/>
            </a:pPr>
            <a:r>
              <a:rPr lang="en-US" sz="1050" dirty="0"/>
              <a:t>	</a:t>
            </a:r>
          </a:p>
          <a:p>
            <a:pPr lvl="1" indent="0">
              <a:buNone/>
            </a:pPr>
            <a:r>
              <a:rPr lang="en-US" sz="1050" dirty="0"/>
              <a:t>	As of 2017, the total annual cost of Medicaid was just over $600 billion, of which the federal government </a:t>
            </a:r>
          </a:p>
          <a:p>
            <a:pPr lvl="1" indent="0">
              <a:buNone/>
            </a:pPr>
            <a:r>
              <a:rPr lang="en-US" sz="1050" dirty="0"/>
              <a:t>contributed $375 billion and states an additional $230 billion.[6] States are not required to participate in the program, although </a:t>
            </a:r>
          </a:p>
          <a:p>
            <a:pPr lvl="1" indent="0">
              <a:buNone/>
            </a:pPr>
            <a:r>
              <a:rPr lang="en-US" sz="1050" dirty="0"/>
              <a:t>all have since 1982. In general, Medicaid recipients must be U.S. citizens or qualified non-citizens, and may include low-income adults, </a:t>
            </a:r>
          </a:p>
          <a:p>
            <a:pPr lvl="1" indent="0">
              <a:buNone/>
            </a:pPr>
            <a:r>
              <a:rPr lang="en-US" sz="1050" dirty="0"/>
              <a:t>their children, and people with certain disabilities.</a:t>
            </a:r>
          </a:p>
        </p:txBody>
      </p:sp>
      <p:pic>
        <p:nvPicPr>
          <p:cNvPr id="11" name="Picture 17" descr="bxp48329.jpg">
            <a:extLst>
              <a:ext uri="{FF2B5EF4-FFF2-40B4-BE49-F238E27FC236}">
                <a16:creationId xmlns:a16="http://schemas.microsoft.com/office/drawing/2014/main" id="{33771316-1E8F-4E03-8F3D-F747A908405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67831" y="1434898"/>
            <a:ext cx="2729316" cy="221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3743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26</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Medicare Program</a:t>
            </a:r>
          </a:p>
        </p:txBody>
      </p:sp>
      <p:pic>
        <p:nvPicPr>
          <p:cNvPr id="6" name="Picture 5">
            <a:hlinkClick r:id="rId2"/>
            <a:extLst>
              <a:ext uri="{FF2B5EF4-FFF2-40B4-BE49-F238E27FC236}">
                <a16:creationId xmlns:a16="http://schemas.microsoft.com/office/drawing/2014/main" id="{CB417E88-B028-451F-8F25-8B06BE089088}"/>
              </a:ext>
            </a:extLst>
          </p:cNvPr>
          <p:cNvPicPr>
            <a:picLocks noChangeAspect="1"/>
          </p:cNvPicPr>
          <p:nvPr/>
        </p:nvPicPr>
        <p:blipFill>
          <a:blip r:embed="rId3"/>
          <a:stretch>
            <a:fillRect/>
          </a:stretch>
        </p:blipFill>
        <p:spPr>
          <a:xfrm>
            <a:off x="1366536" y="1205213"/>
            <a:ext cx="9458928" cy="5006761"/>
          </a:xfrm>
          <a:prstGeom prst="rect">
            <a:avLst/>
          </a:prstGeom>
        </p:spPr>
      </p:pic>
    </p:spTree>
    <p:extLst>
      <p:ext uri="{BB962C8B-B14F-4D97-AF65-F5344CB8AC3E}">
        <p14:creationId xmlns:p14="http://schemas.microsoft.com/office/powerpoint/2010/main" val="1550320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27</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Medicaid Program</a:t>
            </a:r>
          </a:p>
        </p:txBody>
      </p:sp>
      <p:pic>
        <p:nvPicPr>
          <p:cNvPr id="3" name="Picture 2">
            <a:extLst>
              <a:ext uri="{FF2B5EF4-FFF2-40B4-BE49-F238E27FC236}">
                <a16:creationId xmlns:a16="http://schemas.microsoft.com/office/drawing/2014/main" id="{79372C35-2B99-4C1F-8C05-5843FBB64F0C}"/>
              </a:ext>
            </a:extLst>
          </p:cNvPr>
          <p:cNvPicPr>
            <a:picLocks noChangeAspect="1"/>
          </p:cNvPicPr>
          <p:nvPr/>
        </p:nvPicPr>
        <p:blipFill>
          <a:blip r:embed="rId2"/>
          <a:stretch>
            <a:fillRect/>
          </a:stretch>
        </p:blipFill>
        <p:spPr>
          <a:xfrm>
            <a:off x="1527368" y="1172899"/>
            <a:ext cx="9137264" cy="4837375"/>
          </a:xfrm>
          <a:prstGeom prst="rect">
            <a:avLst/>
          </a:prstGeom>
        </p:spPr>
      </p:pic>
    </p:spTree>
    <p:extLst>
      <p:ext uri="{BB962C8B-B14F-4D97-AF65-F5344CB8AC3E}">
        <p14:creationId xmlns:p14="http://schemas.microsoft.com/office/powerpoint/2010/main" val="1486250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28</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Health Insurance Coverage in the US in 2017</a:t>
            </a:r>
          </a:p>
        </p:txBody>
      </p:sp>
      <p:pic>
        <p:nvPicPr>
          <p:cNvPr id="33794" name="Picture 2">
            <a:extLst>
              <a:ext uri="{FF2B5EF4-FFF2-40B4-BE49-F238E27FC236}">
                <a16:creationId xmlns:a16="http://schemas.microsoft.com/office/drawing/2014/main" id="{612ADF84-DE39-4395-8445-7DE6C39EB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4" y="1152524"/>
            <a:ext cx="7877175" cy="5269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784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13"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29</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Physician Organizations/ Provider Groups</a:t>
            </a:r>
          </a:p>
          <a:p>
            <a:pPr lvl="2">
              <a:buFont typeface="Arial" panose="020B0604020202020204" pitchFamily="34" charset="0"/>
              <a:buChar char="•"/>
              <a:defRPr/>
            </a:pPr>
            <a:r>
              <a:rPr lang="en-US" sz="1450" dirty="0">
                <a:latin typeface="Times New Roman" pitchFamily="18" charset="0"/>
                <a:cs typeface="Times New Roman" pitchFamily="18" charset="0"/>
              </a:rPr>
              <a:t>Physician organizations and provider groups are </a:t>
            </a:r>
            <a:r>
              <a:rPr lang="en-US" sz="1450" b="1" dirty="0">
                <a:latin typeface="Times New Roman" pitchFamily="18" charset="0"/>
                <a:cs typeface="Times New Roman" pitchFamily="18" charset="0"/>
              </a:rPr>
              <a:t>groups of physicians or health care providers </a:t>
            </a:r>
            <a:r>
              <a:rPr lang="en-US" sz="1450" dirty="0">
                <a:latin typeface="Times New Roman" pitchFamily="18" charset="0"/>
                <a:cs typeface="Times New Roman" pitchFamily="18" charset="0"/>
              </a:rPr>
              <a:t>who are financially responsible for the total care and treatment of their patients regardless of whether they themselves or unaffiliated physicians provide the care.  </a:t>
            </a:r>
          </a:p>
          <a:p>
            <a:pPr lvl="2">
              <a:buFont typeface="Arial" panose="020B0604020202020204" pitchFamily="34" charset="0"/>
              <a:buChar char="•"/>
              <a:defRPr/>
            </a:pPr>
            <a:r>
              <a:rPr lang="en-US" sz="1450" dirty="0">
                <a:latin typeface="Times New Roman" pitchFamily="18" charset="0"/>
                <a:cs typeface="Times New Roman" pitchFamily="18" charset="0"/>
              </a:rPr>
              <a:t>Examples: JSA, Thomson (</a:t>
            </a:r>
            <a:r>
              <a:rPr lang="en-US" sz="1450" dirty="0" err="1">
                <a:latin typeface="Times New Roman" pitchFamily="18" charset="0"/>
                <a:cs typeface="Times New Roman" pitchFamily="18" charset="0"/>
              </a:rPr>
              <a:t>Medstat</a:t>
            </a:r>
            <a:r>
              <a:rPr lang="en-US" sz="1450" dirty="0">
                <a:latin typeface="Times New Roman" pitchFamily="18" charset="0"/>
                <a:cs typeface="Times New Roman" pitchFamily="18" charset="0"/>
              </a:rPr>
              <a:t>), </a:t>
            </a:r>
            <a:r>
              <a:rPr lang="en-US" sz="1450" dirty="0" err="1">
                <a:latin typeface="Times New Roman" pitchFamily="18" charset="0"/>
                <a:cs typeface="Times New Roman" pitchFamily="18" charset="0"/>
              </a:rPr>
              <a:t>Ingenix</a:t>
            </a:r>
            <a:r>
              <a:rPr lang="en-US" sz="1450" dirty="0">
                <a:latin typeface="Times New Roman" pitchFamily="18" charset="0"/>
                <a:cs typeface="Times New Roman" pitchFamily="18" charset="0"/>
              </a:rPr>
              <a:t>, IHCIS, </a:t>
            </a:r>
            <a:r>
              <a:rPr lang="en-US" sz="1450" dirty="0" err="1">
                <a:latin typeface="Times New Roman" pitchFamily="18" charset="0"/>
                <a:cs typeface="Times New Roman" pitchFamily="18" charset="0"/>
              </a:rPr>
              <a:t>MEDai</a:t>
            </a:r>
            <a:endParaRPr lang="en-US" sz="1450" dirty="0">
              <a:latin typeface="Times New Roman" pitchFamily="18" charset="0"/>
              <a:cs typeface="Times New Roman"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Self-Funded Employer Groups and State Governments</a:t>
            </a:r>
          </a:p>
          <a:p>
            <a:pPr marL="519113" lvl="1" indent="-285750"/>
            <a:r>
              <a:rPr lang="en-US" sz="1450" dirty="0">
                <a:latin typeface="Times New Roman" pitchFamily="18" charset="0"/>
                <a:cs typeface="Times New Roman" pitchFamily="18" charset="0"/>
              </a:rPr>
              <a:t>Employer groups who are </a:t>
            </a:r>
            <a:r>
              <a:rPr lang="en-US" sz="1450" b="1" dirty="0">
                <a:latin typeface="Times New Roman" pitchFamily="18" charset="0"/>
                <a:cs typeface="Times New Roman" pitchFamily="18" charset="0"/>
              </a:rPr>
              <a:t>financially liable for all the medical claim costs of their employees </a:t>
            </a:r>
            <a:r>
              <a:rPr lang="en-US" sz="1450" dirty="0">
                <a:latin typeface="Times New Roman" pitchFamily="18" charset="0"/>
                <a:cs typeface="Times New Roman" pitchFamily="18" charset="0"/>
              </a:rPr>
              <a:t>are considered self-funded.  They may purchase stop-loss coverage to protect them against catastrophic cases, but they pay a majority of the claims. Clients select to be self-funded for many reasons, </a:t>
            </a:r>
            <a:r>
              <a:rPr lang="en-US" sz="1450" b="1" dirty="0">
                <a:latin typeface="Times New Roman" pitchFamily="18" charset="0"/>
                <a:cs typeface="Times New Roman" pitchFamily="18" charset="0"/>
              </a:rPr>
              <a:t>such as they have healthy employees</a:t>
            </a:r>
            <a:r>
              <a:rPr lang="en-US" sz="1450" dirty="0">
                <a:latin typeface="Times New Roman" pitchFamily="18" charset="0"/>
                <a:cs typeface="Times New Roman" pitchFamily="18" charset="0"/>
              </a:rPr>
              <a:t>, they don’t want to pay for the state mandated items with full indemnity plans, or want their own choice of network. </a:t>
            </a:r>
          </a:p>
          <a:p>
            <a:pPr marL="519113" lvl="1" indent="-285750"/>
            <a:r>
              <a:rPr lang="en-US" sz="1450" dirty="0">
                <a:latin typeface="Times New Roman" pitchFamily="18" charset="0"/>
                <a:cs typeface="Times New Roman" pitchFamily="18" charset="0"/>
              </a:rPr>
              <a:t>Self-funded groups </a:t>
            </a:r>
            <a:r>
              <a:rPr lang="en-US" sz="1450" b="1" dirty="0">
                <a:latin typeface="Times New Roman" pitchFamily="18" charset="0"/>
                <a:cs typeface="Times New Roman" pitchFamily="18" charset="0"/>
              </a:rPr>
              <a:t>negotiate better rates with providers, networks, and stop loss carriers</a:t>
            </a:r>
            <a:r>
              <a:rPr lang="en-US" sz="1450" dirty="0">
                <a:latin typeface="Times New Roman" pitchFamily="18" charset="0"/>
                <a:cs typeface="Times New Roman" pitchFamily="18" charset="0"/>
              </a:rPr>
              <a:t>. They also benefit from CM and DM services to check health care expenditures.</a:t>
            </a:r>
          </a:p>
          <a:p>
            <a:pPr marL="519113" lvl="1" indent="-285750"/>
            <a:r>
              <a:rPr lang="en-US" sz="1450" dirty="0">
                <a:latin typeface="Times New Roman" pitchFamily="18" charset="0"/>
                <a:cs typeface="Times New Roman" pitchFamily="18" charset="0"/>
              </a:rPr>
              <a:t>Examples: Smiths Group</a:t>
            </a: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1141524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3F99A9E-1D32-40BB-B8ED-BA8469F71790}"/>
              </a:ext>
            </a:extLst>
          </p:cNvPr>
          <p:cNvGraphicFramePr>
            <a:graphicFrameLocks noChangeAspect="1"/>
          </p:cNvGraphicFramePr>
          <p:nvPr>
            <p:custDataLst>
              <p:tags r:id="rId2"/>
            </p:custDataLst>
            <p:extLst>
              <p:ext uri="{D42A27DB-BD31-4B8C-83A1-F6EECF244321}">
                <p14:modId xmlns:p14="http://schemas.microsoft.com/office/powerpoint/2010/main" val="1149584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17" name="think-cell Slide" r:id="rId4" imgW="306" imgH="306" progId="TCLayout.ActiveDocument.1">
                  <p:embed/>
                </p:oleObj>
              </mc:Choice>
              <mc:Fallback>
                <p:oleObj name="think-cell Slid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91FF8851-FE1A-4641-8D5D-7D466CBC644E}"/>
              </a:ext>
            </a:extLst>
          </p:cNvPr>
          <p:cNvSpPr>
            <a:spLocks noGrp="1"/>
          </p:cNvSpPr>
          <p:nvPr>
            <p:ph type="body" sz="quarter" idx="13"/>
          </p:nvPr>
        </p:nvSpPr>
        <p:spPr>
          <a:xfrm>
            <a:off x="457200" y="1490285"/>
            <a:ext cx="11277600" cy="4405190"/>
          </a:xfrm>
        </p:spPr>
        <p:txBody>
          <a:bodyPr/>
          <a:lstStyle/>
          <a:p>
            <a:pPr marL="285750" indent="-285750">
              <a:buFont typeface="Arial" panose="020B0604020202020204" pitchFamily="34" charset="0"/>
              <a:buChar char="•"/>
            </a:pPr>
            <a:r>
              <a:rPr lang="en-US" dirty="0"/>
              <a:t>The U.S. spends more on health care as a share of the economy — nearly twice as much as the average OECD country — yet has the lowest life expectancy and highest suicide rates among the 11 nations.</a:t>
            </a:r>
          </a:p>
          <a:p>
            <a:pPr marL="285750" indent="-285750">
              <a:buFont typeface="Arial" panose="020B0604020202020204" pitchFamily="34" charset="0"/>
              <a:buChar char="•"/>
            </a:pPr>
            <a:r>
              <a:rPr lang="en-US" dirty="0"/>
              <a:t>The U.S. has the highest chronic disease burden and an obesity rate that is two times higher than the OECD average.</a:t>
            </a:r>
          </a:p>
          <a:p>
            <a:pPr marL="285750" indent="-285750">
              <a:buFont typeface="Arial" panose="020B0604020202020204" pitchFamily="34" charset="0"/>
              <a:buChar char="•"/>
            </a:pPr>
            <a:r>
              <a:rPr lang="en-US" dirty="0"/>
              <a:t>Americans had fewer physician visits than peers in most countries, which may be related to a low supply of physicians in the U.S.</a:t>
            </a:r>
          </a:p>
          <a:p>
            <a:pPr marL="285750" indent="-285750">
              <a:buFont typeface="Arial" panose="020B0604020202020204" pitchFamily="34" charset="0"/>
              <a:buChar char="•"/>
            </a:pPr>
            <a:r>
              <a:rPr lang="en-US" dirty="0"/>
              <a:t>Americans use some expensive technologies, such as MRIs, and specialized procedures, such as hip replacements, more often than other peers.</a:t>
            </a:r>
          </a:p>
          <a:p>
            <a:pPr marL="285750" indent="-285750">
              <a:buFont typeface="Arial" panose="020B0604020202020204" pitchFamily="34" charset="0"/>
              <a:buChar char="•"/>
            </a:pPr>
            <a:r>
              <a:rPr lang="en-US" dirty="0"/>
              <a:t>Compared to peer nations, the U.S. has among the highest number of hospitalizations from preventable causes and the highest rate of avoidable deaths.</a:t>
            </a:r>
          </a:p>
          <a:p>
            <a:pPr marL="285750" indent="-285750">
              <a:buFont typeface="Arial" panose="020B0604020202020204" pitchFamily="34" charset="0"/>
              <a:buChar char="•"/>
            </a:pPr>
            <a:r>
              <a:rPr lang="en-US" dirty="0"/>
              <a:t>The U.S. outperforms its peers in terms of preventive measures — it has the one of the highest rates of breast cancer screening among women ages 50 to 69 and the second-highest rate (after the U.K.) of flu vaccinations among people age 65 and old.</a:t>
            </a:r>
          </a:p>
          <a:p>
            <a:endParaRPr lang="en-US" dirty="0"/>
          </a:p>
          <a:p>
            <a:endParaRPr lang="en-US" dirty="0"/>
          </a:p>
        </p:txBody>
      </p:sp>
      <p:sp>
        <p:nvSpPr>
          <p:cNvPr id="2" name="Title 1">
            <a:extLst>
              <a:ext uri="{FF2B5EF4-FFF2-40B4-BE49-F238E27FC236}">
                <a16:creationId xmlns:a16="http://schemas.microsoft.com/office/drawing/2014/main" id="{F46FE285-EF0D-A142-95E9-0EAF97382687}"/>
              </a:ext>
            </a:extLst>
          </p:cNvPr>
          <p:cNvSpPr>
            <a:spLocks noGrp="1"/>
          </p:cNvSpPr>
          <p:nvPr>
            <p:ph type="title"/>
          </p:nvPr>
        </p:nvSpPr>
        <p:spPr/>
        <p:txBody>
          <a:bodyPr/>
          <a:lstStyle/>
          <a:p>
            <a:r>
              <a:rPr lang="en-US" dirty="0"/>
              <a:t>Highlights</a:t>
            </a:r>
          </a:p>
        </p:txBody>
      </p:sp>
      <p:sp>
        <p:nvSpPr>
          <p:cNvPr id="7" name="Slide Number Placeholder 1">
            <a:extLst>
              <a:ext uri="{FF2B5EF4-FFF2-40B4-BE49-F238E27FC236}">
                <a16:creationId xmlns:a16="http://schemas.microsoft.com/office/drawing/2014/main" id="{8722D2DD-E452-B748-83F2-82685792F0D0}"/>
              </a:ext>
            </a:extLst>
          </p:cNvPr>
          <p:cNvSpPr>
            <a:spLocks noGrp="1"/>
          </p:cNvSpPr>
          <p:nvPr>
            <p:ph type="sldNum" sz="quarter" idx="12"/>
          </p:nvPr>
        </p:nvSpPr>
        <p:spPr>
          <a:xfrm>
            <a:off x="9961419" y="6517079"/>
            <a:ext cx="363682" cy="274320"/>
          </a:xfrm>
        </p:spPr>
        <p:txBody>
          <a:bodyPr/>
          <a:lstStyle/>
          <a:p>
            <a:fld id="{8BC64C03-9EC0-4B7E-8FE4-24DBF62E63E5}" type="slidenum">
              <a:rPr lang="en-US" smtClean="0"/>
              <a:t>3</a:t>
            </a:fld>
            <a:endParaRPr lang="en-US" dirty="0"/>
          </a:p>
        </p:txBody>
      </p:sp>
    </p:spTree>
    <p:extLst>
      <p:ext uri="{BB962C8B-B14F-4D97-AF65-F5344CB8AC3E}">
        <p14:creationId xmlns:p14="http://schemas.microsoft.com/office/powerpoint/2010/main" val="1117667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36"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30</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Third Party </a:t>
            </a:r>
            <a:r>
              <a:rPr lang="en-US" altLang="en-US" b="1" dirty="0" err="1">
                <a:latin typeface="Times New Roman" panose="02020603050405020304" pitchFamily="18" charset="0"/>
                <a:cs typeface="Times New Roman" panose="02020603050405020304" pitchFamily="18" charset="0"/>
              </a:rPr>
              <a:t>Adminsitrators</a:t>
            </a:r>
            <a:r>
              <a:rPr lang="en-US" altLang="en-US" b="1" dirty="0">
                <a:latin typeface="Times New Roman" panose="02020603050405020304" pitchFamily="18" charset="0"/>
                <a:cs typeface="Times New Roman" panose="02020603050405020304" pitchFamily="18" charset="0"/>
              </a:rPr>
              <a:t>(TPA)</a:t>
            </a:r>
          </a:p>
          <a:p>
            <a:pPr marL="519113" lvl="1" indent="-285750"/>
            <a:r>
              <a:rPr lang="en-US" sz="1450" dirty="0">
                <a:latin typeface="Times New Roman" pitchFamily="18" charset="0"/>
                <a:cs typeface="Times New Roman" pitchFamily="18" charset="0"/>
              </a:rPr>
              <a:t>Third Party Administrators </a:t>
            </a:r>
            <a:r>
              <a:rPr lang="en-US" sz="1450" b="1" dirty="0">
                <a:latin typeface="Times New Roman" pitchFamily="18" charset="0"/>
                <a:cs typeface="Times New Roman" pitchFamily="18" charset="0"/>
              </a:rPr>
              <a:t>pay claims on behalf of self-funded clients</a:t>
            </a:r>
            <a:r>
              <a:rPr lang="en-US" sz="1450" dirty="0">
                <a:latin typeface="Times New Roman" pitchFamily="18" charset="0"/>
                <a:cs typeface="Times New Roman" pitchFamily="18" charset="0"/>
              </a:rPr>
              <a:t>. They have a financial incentive to improve the performance of the health plan or risk losing their customer base.  Because TPAs have to satisfy the demands of brokers and consultants and self-funded groups, they are constantly on the look out for potential cost savings opportunities, such as changes in networks and benefit design. TPAs may provide CM/DM services also. </a:t>
            </a:r>
          </a:p>
          <a:p>
            <a:pPr marL="519113" lvl="1" indent="-285750"/>
            <a:r>
              <a:rPr lang="en-US" sz="1450" dirty="0">
                <a:latin typeface="Times New Roman" pitchFamily="18" charset="0"/>
                <a:cs typeface="Times New Roman" pitchFamily="18" charset="0"/>
              </a:rPr>
              <a:t>Example: Wells Fargo, CBSA, UMR, Kanawha, </a:t>
            </a:r>
            <a:r>
              <a:rPr lang="en-US" sz="1450" dirty="0" err="1">
                <a:latin typeface="Times New Roman" pitchFamily="18" charset="0"/>
                <a:cs typeface="Times New Roman" pitchFamily="18" charset="0"/>
              </a:rPr>
              <a:t>Zywave</a:t>
            </a:r>
            <a:r>
              <a:rPr lang="en-US" sz="1450" dirty="0">
                <a:latin typeface="Times New Roman" pitchFamily="18" charset="0"/>
                <a:cs typeface="Times New Roman" pitchFamily="18" charset="0"/>
              </a:rPr>
              <a:t> etc.</a:t>
            </a: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Health Plans</a:t>
            </a:r>
          </a:p>
          <a:p>
            <a:pPr marL="519113" lvl="1" indent="-285750"/>
            <a:r>
              <a:rPr lang="en-US" sz="1300" dirty="0">
                <a:latin typeface="Times New Roman" pitchFamily="18" charset="0"/>
                <a:cs typeface="Times New Roman" pitchFamily="18" charset="0"/>
              </a:rPr>
              <a:t>Health plans are referred to as Full Indemnity, Health Maintenance Organizations (HMO), Blue Cross, Blue Shield, etc. The distinguishing feature is </a:t>
            </a:r>
            <a:r>
              <a:rPr lang="en-US" sz="1300" b="1" dirty="0">
                <a:latin typeface="Times New Roman" pitchFamily="18" charset="0"/>
                <a:cs typeface="Times New Roman" pitchFamily="18" charset="0"/>
              </a:rPr>
              <a:t>that they underwrite the risk of providing health care for a contract year (12 months)</a:t>
            </a:r>
            <a:r>
              <a:rPr lang="en-US" sz="1300" dirty="0">
                <a:latin typeface="Times New Roman" pitchFamily="18" charset="0"/>
                <a:cs typeface="Times New Roman" pitchFamily="18" charset="0"/>
              </a:rPr>
              <a:t>. They are </a:t>
            </a:r>
            <a:r>
              <a:rPr lang="en-US" sz="1300" b="1" dirty="0">
                <a:latin typeface="Times New Roman" pitchFamily="18" charset="0"/>
                <a:cs typeface="Times New Roman" pitchFamily="18" charset="0"/>
              </a:rPr>
              <a:t>paid a flat rate each month</a:t>
            </a:r>
            <a:r>
              <a:rPr lang="en-US" sz="1300" dirty="0">
                <a:latin typeface="Times New Roman" pitchFamily="18" charset="0"/>
                <a:cs typeface="Times New Roman" pitchFamily="18" charset="0"/>
              </a:rPr>
              <a:t>; in return, they pay all of the claims after subtracting the amount the employees themselves pay. Companies will use a health plan versus being self-funded when they have an “unhealthy population”. </a:t>
            </a:r>
            <a:r>
              <a:rPr lang="en-US" sz="1300" b="1" dirty="0">
                <a:latin typeface="Times New Roman" pitchFamily="18" charset="0"/>
                <a:cs typeface="Times New Roman" pitchFamily="18" charset="0"/>
              </a:rPr>
              <a:t>Most such companies are small (under 100 employees) or do not have the financial resources necessary</a:t>
            </a:r>
            <a:r>
              <a:rPr lang="en-US" sz="1300" dirty="0">
                <a:latin typeface="Times New Roman" pitchFamily="18" charset="0"/>
                <a:cs typeface="Times New Roman" pitchFamily="18" charset="0"/>
              </a:rPr>
              <a:t> for self-funding of health care.</a:t>
            </a:r>
          </a:p>
          <a:p>
            <a:pPr marL="519113" lvl="1" indent="-285750"/>
            <a:r>
              <a:rPr lang="en-US" sz="1450" dirty="0">
                <a:latin typeface="Times New Roman" pitchFamily="18" charset="0"/>
                <a:cs typeface="Times New Roman" pitchFamily="18" charset="0"/>
              </a:rPr>
              <a:t>Examples: Network Health Plan, HMOI </a:t>
            </a:r>
            <a:r>
              <a:rPr lang="en-US" sz="1450" dirty="0" err="1">
                <a:latin typeface="Times New Roman" pitchFamily="18" charset="0"/>
                <a:cs typeface="Times New Roman" pitchFamily="18" charset="0"/>
              </a:rPr>
              <a:t>etc</a:t>
            </a:r>
            <a:endParaRPr lang="en-US" sz="1450" dirty="0">
              <a:latin typeface="Times New Roman" pitchFamily="18" charset="0"/>
              <a:cs typeface="Times New Roman"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3984071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60"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31</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Brokers and Consultants</a:t>
            </a:r>
          </a:p>
          <a:p>
            <a:pPr marL="519113" lvl="1" indent="-285750"/>
            <a:r>
              <a:rPr lang="en-US" sz="1450" dirty="0">
                <a:latin typeface="Times New Roman" pitchFamily="18" charset="0"/>
                <a:cs typeface="Times New Roman" pitchFamily="18" charset="0"/>
              </a:rPr>
              <a:t>Brokers and consultants </a:t>
            </a:r>
            <a:r>
              <a:rPr lang="en-US" sz="1450" b="1" dirty="0">
                <a:latin typeface="Times New Roman" pitchFamily="18" charset="0"/>
                <a:cs typeface="Times New Roman" pitchFamily="18" charset="0"/>
              </a:rPr>
              <a:t>advise companies that purchase health care coverage for their employees</a:t>
            </a:r>
            <a:r>
              <a:rPr lang="en-US" sz="1450" dirty="0">
                <a:latin typeface="Times New Roman" pitchFamily="18" charset="0"/>
                <a:cs typeface="Times New Roman" pitchFamily="18" charset="0"/>
              </a:rPr>
              <a:t>. Not all companies employ consultants to assist them. Brokers and consultants earn their revenue by getting a commission on the final sale of the selected coverage the client purchases, whether health plans or self-funded. </a:t>
            </a:r>
          </a:p>
          <a:p>
            <a:pPr marL="519113" lvl="1" indent="-285750"/>
            <a:r>
              <a:rPr lang="en-US" sz="1450" dirty="0">
                <a:latin typeface="Times New Roman" pitchFamily="18" charset="0"/>
                <a:cs typeface="Times New Roman" pitchFamily="18" charset="0"/>
              </a:rPr>
              <a:t>Example: AON, Lockton etc.</a:t>
            </a: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Stop-Loss Carriers (or Re-Insurance Groups)</a:t>
            </a:r>
          </a:p>
          <a:p>
            <a:pPr marL="519113" lvl="1" indent="-285750"/>
            <a:r>
              <a:rPr lang="en-US" sz="1450" dirty="0">
                <a:latin typeface="Times New Roman" pitchFamily="18" charset="0"/>
                <a:cs typeface="Times New Roman" pitchFamily="18" charset="0"/>
              </a:rPr>
              <a:t>Stop-loss carriers </a:t>
            </a:r>
            <a:r>
              <a:rPr lang="en-US" sz="1450" b="1" dirty="0">
                <a:latin typeface="Times New Roman" pitchFamily="18" charset="0"/>
                <a:cs typeface="Times New Roman" pitchFamily="18" charset="0"/>
              </a:rPr>
              <a:t>serve self-funded clients by mitigating the risk</a:t>
            </a:r>
            <a:r>
              <a:rPr lang="en-US" sz="1450" dirty="0">
                <a:latin typeface="Times New Roman" pitchFamily="18" charset="0"/>
                <a:cs typeface="Times New Roman" pitchFamily="18" charset="0"/>
              </a:rPr>
              <a:t> which arises due to a few individuals with extremely high health care costs. In specific coverage, the self-funded group pays all the claims for each individual until an individual’s total claims costs become greater than the threshold limit.  The </a:t>
            </a:r>
            <a:r>
              <a:rPr lang="en-US" sz="1450" b="1" dirty="0">
                <a:latin typeface="Times New Roman" pitchFamily="18" charset="0"/>
                <a:cs typeface="Times New Roman" pitchFamily="18" charset="0"/>
              </a:rPr>
              <a:t>limit</a:t>
            </a:r>
            <a:r>
              <a:rPr lang="en-US" sz="1450" dirty="0">
                <a:latin typeface="Times New Roman" pitchFamily="18" charset="0"/>
                <a:cs typeface="Times New Roman" pitchFamily="18" charset="0"/>
              </a:rPr>
              <a:t> can be as low as $20,000 or go up to millions of dollars. In </a:t>
            </a:r>
            <a:r>
              <a:rPr lang="en-US" sz="1450" b="1" dirty="0">
                <a:latin typeface="Times New Roman" pitchFamily="18" charset="0"/>
                <a:cs typeface="Times New Roman" pitchFamily="18" charset="0"/>
              </a:rPr>
              <a:t>aggregate coverage</a:t>
            </a:r>
            <a:r>
              <a:rPr lang="en-US" sz="1450" dirty="0">
                <a:latin typeface="Times New Roman" pitchFamily="18" charset="0"/>
                <a:cs typeface="Times New Roman" pitchFamily="18" charset="0"/>
              </a:rPr>
              <a:t>, the self-funded group pays all the claim costs until the total claim cost for all individuals covered reaches the threshold. All types of medical plans (</a:t>
            </a:r>
            <a:r>
              <a:rPr lang="en-US" sz="1450" b="1" dirty="0">
                <a:latin typeface="Times New Roman" pitchFamily="18" charset="0"/>
                <a:cs typeface="Times New Roman" pitchFamily="18" charset="0"/>
              </a:rPr>
              <a:t>self-funded, fully insured etc.</a:t>
            </a:r>
            <a:r>
              <a:rPr lang="en-US" sz="1450" dirty="0">
                <a:latin typeface="Times New Roman" pitchFamily="18" charset="0"/>
                <a:cs typeface="Times New Roman" pitchFamily="18" charset="0"/>
              </a:rPr>
              <a:t>) use stop-loss insurance. </a:t>
            </a:r>
          </a:p>
          <a:p>
            <a:pPr marL="519113" lvl="1" indent="-285750"/>
            <a:r>
              <a:rPr lang="en-US" sz="1450" dirty="0">
                <a:latin typeface="Times New Roman" pitchFamily="18" charset="0"/>
                <a:cs typeface="Times New Roman" pitchFamily="18" charset="0"/>
              </a:rPr>
              <a:t>Examples: SunLife, Genworth, Thomson </a:t>
            </a:r>
            <a:r>
              <a:rPr lang="en-US" sz="1450" dirty="0" err="1">
                <a:latin typeface="Times New Roman" pitchFamily="18" charset="0"/>
                <a:cs typeface="Times New Roman" pitchFamily="18" charset="0"/>
              </a:rPr>
              <a:t>etc</a:t>
            </a:r>
            <a:endParaRPr lang="en-US" sz="1450" dirty="0">
              <a:latin typeface="Times New Roman" pitchFamily="18" charset="0"/>
              <a:cs typeface="Times New Roman"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302025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4"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32</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Pharmacy Benefit Managers (PBM)</a:t>
            </a:r>
          </a:p>
          <a:p>
            <a:pPr marL="519113" lvl="1" indent="-285750"/>
            <a:r>
              <a:rPr lang="en-US" sz="1450" dirty="0">
                <a:latin typeface="Times New Roman" pitchFamily="18" charset="0"/>
                <a:cs typeface="Times New Roman" pitchFamily="18" charset="0"/>
              </a:rPr>
              <a:t>Pharmacy benefit managers, or PBMs, are companies that manage prescription drug benefits on behalf of health insurers, Medicare Part D drug plans, large employers, and other payers. By negotiating with drug manufacturers and pharmacies to control drug spending, PBMs have a significant behind-the-scenes impact in determining total drug costs for insurers, shaping patients’ access to medications, and determining how much pharmacies are paid.</a:t>
            </a:r>
          </a:p>
          <a:p>
            <a:pPr marL="519113" lvl="1" indent="-285750"/>
            <a:r>
              <a:rPr lang="en-US" sz="1450" dirty="0">
                <a:latin typeface="Times New Roman" pitchFamily="18" charset="0"/>
                <a:cs typeface="Times New Roman" pitchFamily="18" charset="0"/>
              </a:rPr>
              <a:t>PBMs are hired to help payer control costs</a:t>
            </a:r>
          </a:p>
          <a:p>
            <a:pPr marL="519113" lvl="1" indent="-285750"/>
            <a:r>
              <a:rPr lang="en-US" sz="1450" dirty="0" err="1">
                <a:latin typeface="Times New Roman" pitchFamily="18" charset="0"/>
                <a:cs typeface="Times New Roman" pitchFamily="18" charset="0"/>
              </a:rPr>
              <a:t>Eg</a:t>
            </a:r>
            <a:r>
              <a:rPr lang="en-US" sz="1450" dirty="0">
                <a:latin typeface="Times New Roman" pitchFamily="18" charset="0"/>
                <a:cs typeface="Times New Roman" pitchFamily="18" charset="0"/>
              </a:rPr>
              <a:t>: Caremark</a:t>
            </a: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err="1">
                <a:latin typeface="Times New Roman" panose="02020603050405020304" pitchFamily="18" charset="0"/>
                <a:cs typeface="Times New Roman" panose="02020603050405020304" pitchFamily="18" charset="0"/>
              </a:rPr>
              <a:t>Aso</a:t>
            </a:r>
            <a:r>
              <a:rPr lang="en-US" altLang="en-US" b="1" dirty="0">
                <a:latin typeface="Times New Roman" panose="02020603050405020304" pitchFamily="18" charset="0"/>
                <a:cs typeface="Times New Roman" panose="02020603050405020304" pitchFamily="18" charset="0"/>
              </a:rPr>
              <a:t> (Administrative Services Only)</a:t>
            </a:r>
          </a:p>
          <a:p>
            <a:pPr marL="519113" lvl="1" indent="-285750"/>
            <a:r>
              <a:rPr lang="en-US" sz="1450" dirty="0">
                <a:latin typeface="Times New Roman" pitchFamily="18" charset="0"/>
                <a:cs typeface="Times New Roman" pitchFamily="18" charset="0"/>
              </a:rPr>
              <a:t>An arrangement whereby an insurer agrees to provide services to a self-insured entity, such as providing printed claim forms, and processing and auditing claims. The insurer does not assume any insurance risk under an ASO arrangement. </a:t>
            </a:r>
          </a:p>
          <a:p>
            <a:pPr marL="519113" lvl="1" indent="-285750"/>
            <a:r>
              <a:rPr lang="en-US" sz="1450" dirty="0">
                <a:latin typeface="Times New Roman" pitchFamily="18" charset="0"/>
                <a:cs typeface="Times New Roman" pitchFamily="18" charset="0"/>
              </a:rPr>
              <a:t>TPA who don’t provide CM/DM services are ASO organizations</a:t>
            </a: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3947833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33</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r>
              <a:rPr lang="en-US" dirty="0"/>
              <a:t>1. Explore in web and describe about other kind of Health Insurances that exists in US Healthcare which we have not discussed in today’s session(Private(Self-Insured &amp; Fully-Insured) and Public(Medicare &amp; Medicaid).</a:t>
            </a:r>
          </a:p>
          <a:p>
            <a:endParaRPr lang="en-US" dirty="0"/>
          </a:p>
          <a:p>
            <a:r>
              <a:rPr lang="en-US" dirty="0"/>
              <a:t>2. Explain about the roles of PBMs in US Healthcare. Why are PBMs under scrutiny for rising prescription drug costs and spending.</a:t>
            </a:r>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Assignment 2.</a:t>
            </a:r>
          </a:p>
        </p:txBody>
      </p:sp>
    </p:spTree>
    <p:extLst>
      <p:ext uri="{BB962C8B-B14F-4D97-AF65-F5344CB8AC3E}">
        <p14:creationId xmlns:p14="http://schemas.microsoft.com/office/powerpoint/2010/main" val="56980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02"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3B4E202D-201A-4123-B0D5-E23D7E2476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3</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19,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163262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35</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a:xfrm>
            <a:off x="457200" y="1235075"/>
            <a:ext cx="11277600" cy="4941889"/>
          </a:xfrm>
        </p:spPr>
        <p:txBody>
          <a:bodyPr/>
          <a:lstStyle/>
          <a:p>
            <a:pPr marL="285750" indent="-285750">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Indemnity Plan </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a:p>
            <a:pPr marL="285750" indent="-285750">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Managed Care</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r>
              <a:rPr lang="en-US" altLang="en-US" sz="2000" dirty="0">
                <a:latin typeface="Times New Roman" panose="02020603050405020304" pitchFamily="18" charset="0"/>
                <a:cs typeface="Times New Roman" panose="02020603050405020304" pitchFamily="18" charset="0"/>
              </a:rPr>
              <a:t>Health Maintenance Organizations (HMOs) </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Business arrangement between Doctors, hospitals, and insurers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medical treatment on a prepaid basis (</a:t>
            </a:r>
            <a:r>
              <a:rPr lang="en-US" altLang="en-US" sz="1600" b="1" dirty="0">
                <a:latin typeface="Times New Roman" panose="02020603050405020304" pitchFamily="18" charset="0"/>
                <a:cs typeface="Times New Roman" panose="02020603050405020304" pitchFamily="18" charset="0"/>
              </a:rPr>
              <a:t>flat rate each month</a:t>
            </a:r>
            <a:r>
              <a:rPr lang="en-US" altLang="en-US" sz="1600" dirty="0">
                <a:latin typeface="Times New Roman" panose="02020603050405020304" pitchFamily="18" charset="0"/>
                <a:cs typeface="Times New Roman" panose="02020603050405020304" pitchFamily="18" charset="0"/>
              </a:rPr>
              <a:t>)</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Primary Care Physicians act as Medical Gatekeepers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they underwrite the risk of providing health care for a contract year (12 months). </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Low out of pocket cost for individuals, focus on wellness and preventative care</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Needs PCP referral</a:t>
            </a:r>
            <a:br>
              <a:rPr lang="en-US" altLang="en-US" sz="1600" dirty="0">
                <a:latin typeface="Times New Roman" panose="02020603050405020304" pitchFamily="18" charset="0"/>
                <a:cs typeface="Times New Roman" panose="02020603050405020304" pitchFamily="18" charset="0"/>
              </a:rPr>
            </a:br>
            <a:endParaRPr lang="en-US" altLang="en-US" sz="2000" dirty="0">
              <a:solidFill>
                <a:srgbClr val="FF0000"/>
              </a:solidFill>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r>
              <a:rPr lang="en-US" altLang="en-US" sz="2000" dirty="0">
                <a:latin typeface="Times New Roman" panose="02020603050405020304" pitchFamily="18" charset="0"/>
                <a:cs typeface="Times New Roman" panose="02020603050405020304" pitchFamily="18" charset="0"/>
              </a:rPr>
              <a:t>Preferred Provider Organizations (PPOs)/Point of Service (POS)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Organizations in which insurers contract with a limited number of physicians  and hospitals  (“in network”) who agree to care for patients, usually on a discounted Fee-for-service basis.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Members have their choice of healthcare provider, but often pay more for using providers that are not contracted with the insurance company. (In and out of network )</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No Need of  PCP referral</a:t>
            </a:r>
            <a:endParaRPr lang="en-US" altLang="en-US" sz="2000"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Types of Healthcare Plans</a:t>
            </a:r>
          </a:p>
        </p:txBody>
      </p:sp>
    </p:spTree>
    <p:extLst>
      <p:ext uri="{BB962C8B-B14F-4D97-AF65-F5344CB8AC3E}">
        <p14:creationId xmlns:p14="http://schemas.microsoft.com/office/powerpoint/2010/main" val="1684353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36</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Claims Processing Work Flow</a:t>
            </a:r>
          </a:p>
        </p:txBody>
      </p:sp>
      <p:pic>
        <p:nvPicPr>
          <p:cNvPr id="3" name="Picture 2">
            <a:hlinkClick r:id="rId2"/>
            <a:extLst>
              <a:ext uri="{FF2B5EF4-FFF2-40B4-BE49-F238E27FC236}">
                <a16:creationId xmlns:a16="http://schemas.microsoft.com/office/drawing/2014/main" id="{50062B4E-2D03-4C20-B076-4B116C517737}"/>
              </a:ext>
            </a:extLst>
          </p:cNvPr>
          <p:cNvPicPr>
            <a:picLocks noChangeAspect="1"/>
          </p:cNvPicPr>
          <p:nvPr/>
        </p:nvPicPr>
        <p:blipFill>
          <a:blip r:embed="rId3"/>
          <a:stretch>
            <a:fillRect/>
          </a:stretch>
        </p:blipFill>
        <p:spPr>
          <a:xfrm>
            <a:off x="1835584" y="1356390"/>
            <a:ext cx="8390982" cy="4676940"/>
          </a:xfrm>
          <a:prstGeom prst="rect">
            <a:avLst/>
          </a:prstGeom>
        </p:spPr>
      </p:pic>
    </p:spTree>
    <p:extLst>
      <p:ext uri="{BB962C8B-B14F-4D97-AF65-F5344CB8AC3E}">
        <p14:creationId xmlns:p14="http://schemas.microsoft.com/office/powerpoint/2010/main" val="1083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37</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How is medical claim generated?</a:t>
            </a:r>
          </a:p>
        </p:txBody>
      </p:sp>
      <p:pic>
        <p:nvPicPr>
          <p:cNvPr id="17" name="Picture 16" descr="doctor.jpg">
            <a:extLst>
              <a:ext uri="{FF2B5EF4-FFF2-40B4-BE49-F238E27FC236}">
                <a16:creationId xmlns:a16="http://schemas.microsoft.com/office/drawing/2014/main" id="{3AC2F69A-2E53-4829-9DAB-4CCCCA3ECF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7500" y="3181350"/>
            <a:ext cx="13525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descr="u12011184.jpg">
            <a:extLst>
              <a:ext uri="{FF2B5EF4-FFF2-40B4-BE49-F238E27FC236}">
                <a16:creationId xmlns:a16="http://schemas.microsoft.com/office/drawing/2014/main" id="{87C08E25-D096-4E72-A74E-C6D5014763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3100" y="3181350"/>
            <a:ext cx="15525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20">
            <a:extLst>
              <a:ext uri="{FF2B5EF4-FFF2-40B4-BE49-F238E27FC236}">
                <a16:creationId xmlns:a16="http://schemas.microsoft.com/office/drawing/2014/main" id="{FE96134A-8045-46BD-894C-3BC3A0276789}"/>
              </a:ext>
            </a:extLst>
          </p:cNvPr>
          <p:cNvCxnSpPr>
            <a:cxnSpLocks noChangeShapeType="1"/>
          </p:cNvCxnSpPr>
          <p:nvPr/>
        </p:nvCxnSpPr>
        <p:spPr bwMode="auto">
          <a:xfrm rot="10800000" flipV="1">
            <a:off x="4716517" y="2567150"/>
            <a:ext cx="609600" cy="5334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0" name="Straight Arrow Connector 22">
            <a:extLst>
              <a:ext uri="{FF2B5EF4-FFF2-40B4-BE49-F238E27FC236}">
                <a16:creationId xmlns:a16="http://schemas.microsoft.com/office/drawing/2014/main" id="{A38E158F-5CFF-4DDF-B019-5583506E0114}"/>
              </a:ext>
            </a:extLst>
          </p:cNvPr>
          <p:cNvCxnSpPr>
            <a:cxnSpLocks noChangeShapeType="1"/>
          </p:cNvCxnSpPr>
          <p:nvPr/>
        </p:nvCxnSpPr>
        <p:spPr bwMode="auto">
          <a:xfrm>
            <a:off x="6913170" y="2714291"/>
            <a:ext cx="609600" cy="457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1" name="Straight Arrow Connector 24">
            <a:extLst>
              <a:ext uri="{FF2B5EF4-FFF2-40B4-BE49-F238E27FC236}">
                <a16:creationId xmlns:a16="http://schemas.microsoft.com/office/drawing/2014/main" id="{A24E47F8-471A-423A-9B3B-0EF7CDF1A948}"/>
              </a:ext>
            </a:extLst>
          </p:cNvPr>
          <p:cNvCxnSpPr>
            <a:cxnSpLocks noChangeShapeType="1"/>
          </p:cNvCxnSpPr>
          <p:nvPr/>
        </p:nvCxnSpPr>
        <p:spPr bwMode="auto">
          <a:xfrm rot="5400000">
            <a:off x="7428238" y="5037137"/>
            <a:ext cx="59055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sp>
        <p:nvSpPr>
          <p:cNvPr id="22" name="Rectangle 21">
            <a:extLst>
              <a:ext uri="{FF2B5EF4-FFF2-40B4-BE49-F238E27FC236}">
                <a16:creationId xmlns:a16="http://schemas.microsoft.com/office/drawing/2014/main" id="{E5CF18FF-2693-4EF4-8AE2-CF8B76265AB4}"/>
              </a:ext>
            </a:extLst>
          </p:cNvPr>
          <p:cNvSpPr/>
          <p:nvPr/>
        </p:nvSpPr>
        <p:spPr>
          <a:xfrm>
            <a:off x="7239325" y="5410200"/>
            <a:ext cx="1095375"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Text Box 26">
            <a:extLst>
              <a:ext uri="{FF2B5EF4-FFF2-40B4-BE49-F238E27FC236}">
                <a16:creationId xmlns:a16="http://schemas.microsoft.com/office/drawing/2014/main" id="{7A0E5B42-7E5E-4ED7-B78A-66B16C966D25}"/>
              </a:ext>
            </a:extLst>
          </p:cNvPr>
          <p:cNvSpPr txBox="1">
            <a:spLocks noChangeArrowheads="1"/>
          </p:cNvSpPr>
          <p:nvPr/>
        </p:nvSpPr>
        <p:spPr bwMode="auto">
          <a:xfrm>
            <a:off x="7344100" y="5421313"/>
            <a:ext cx="1066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000" dirty="0">
                <a:solidFill>
                  <a:schemeClr val="bg1"/>
                </a:solidFill>
              </a:rPr>
              <a:t>UB 04 Facility (Hospital, Nursing Home)</a:t>
            </a:r>
          </a:p>
        </p:txBody>
      </p:sp>
      <p:sp>
        <p:nvSpPr>
          <p:cNvPr id="24" name="Rectangle 23">
            <a:extLst>
              <a:ext uri="{FF2B5EF4-FFF2-40B4-BE49-F238E27FC236}">
                <a16:creationId xmlns:a16="http://schemas.microsoft.com/office/drawing/2014/main" id="{F6141325-C5FC-459E-8E7B-FAE27751430E}"/>
              </a:ext>
            </a:extLst>
          </p:cNvPr>
          <p:cNvSpPr/>
          <p:nvPr/>
        </p:nvSpPr>
        <p:spPr>
          <a:xfrm>
            <a:off x="4205613" y="5410200"/>
            <a:ext cx="1095375"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Text Box 26">
            <a:extLst>
              <a:ext uri="{FF2B5EF4-FFF2-40B4-BE49-F238E27FC236}">
                <a16:creationId xmlns:a16="http://schemas.microsoft.com/office/drawing/2014/main" id="{7724E5F9-BCA8-4ABA-854F-C4C91523466B}"/>
              </a:ext>
            </a:extLst>
          </p:cNvPr>
          <p:cNvSpPr txBox="1">
            <a:spLocks noChangeArrowheads="1"/>
          </p:cNvSpPr>
          <p:nvPr/>
        </p:nvSpPr>
        <p:spPr bwMode="auto">
          <a:xfrm>
            <a:off x="4314354" y="5421312"/>
            <a:ext cx="986633" cy="553998"/>
          </a:xfrm>
          <a:prstGeom prst="rect">
            <a:avLst/>
          </a:prstGeom>
          <a:noFill/>
          <a:ln w="9525">
            <a:noFill/>
            <a:miter lim="800000"/>
            <a:headEnd/>
            <a:tailEnd/>
          </a:ln>
        </p:spPr>
        <p:txBody>
          <a:bodyPr>
            <a:spAutoFit/>
          </a:bodyPr>
          <a:lstStyle/>
          <a:p>
            <a:pPr eaLnBrk="1" fontAlgn="auto" hangingPunct="1">
              <a:spcBef>
                <a:spcPct val="50000"/>
              </a:spcBef>
              <a:spcAft>
                <a:spcPts val="0"/>
              </a:spcAft>
              <a:buFont typeface="Wingdings" pitchFamily="2" charset="2"/>
              <a:buNone/>
              <a:defRPr/>
            </a:pPr>
            <a:r>
              <a:rPr lang="en-US" sz="1000" dirty="0">
                <a:solidFill>
                  <a:schemeClr val="bg1"/>
                </a:solidFill>
                <a:latin typeface="+mn-lt"/>
              </a:rPr>
              <a:t>CMS 1500 Professional  </a:t>
            </a:r>
            <a:r>
              <a:rPr lang="en-US" sz="1000" dirty="0">
                <a:noFill/>
                <a:latin typeface="+mn-lt"/>
              </a:rPr>
              <a:t>1500</a:t>
            </a:r>
          </a:p>
        </p:txBody>
      </p:sp>
      <p:cxnSp>
        <p:nvCxnSpPr>
          <p:cNvPr id="26" name="Straight Arrow Connector 24">
            <a:extLst>
              <a:ext uri="{FF2B5EF4-FFF2-40B4-BE49-F238E27FC236}">
                <a16:creationId xmlns:a16="http://schemas.microsoft.com/office/drawing/2014/main" id="{D469C3FD-97B1-49FC-8376-1243615FA5D4}"/>
              </a:ext>
            </a:extLst>
          </p:cNvPr>
          <p:cNvCxnSpPr>
            <a:cxnSpLocks noChangeShapeType="1"/>
          </p:cNvCxnSpPr>
          <p:nvPr/>
        </p:nvCxnSpPr>
        <p:spPr bwMode="auto">
          <a:xfrm rot="5400000">
            <a:off x="4456438" y="5037137"/>
            <a:ext cx="59055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27" name="Picture 20" descr="NER_057.jpg">
            <a:extLst>
              <a:ext uri="{FF2B5EF4-FFF2-40B4-BE49-F238E27FC236}">
                <a16:creationId xmlns:a16="http://schemas.microsoft.com/office/drawing/2014/main" id="{4D102299-6CC2-4420-A1BA-E7D3974B5B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9450" y="1266825"/>
            <a:ext cx="16192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descr="http://th4.photobucket.com/albums/y120/kenalice/Vintage%20family/th_1981ColesbabyKMC.jpg">
            <a:extLst>
              <a:ext uri="{FF2B5EF4-FFF2-40B4-BE49-F238E27FC236}">
                <a16:creationId xmlns:a16="http://schemas.microsoft.com/office/drawing/2014/main" id="{50380812-39FF-4588-9A0E-D1D2DA793C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4900" y="14478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008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38</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Amount Factors</a:t>
            </a:r>
          </a:p>
        </p:txBody>
      </p:sp>
      <p:sp>
        <p:nvSpPr>
          <p:cNvPr id="6" name="Text Placeholder 5">
            <a:extLst>
              <a:ext uri="{FF2B5EF4-FFF2-40B4-BE49-F238E27FC236}">
                <a16:creationId xmlns:a16="http://schemas.microsoft.com/office/drawing/2014/main" id="{13F2C38D-56F1-4072-B9D8-92389F5D71AB}"/>
              </a:ext>
            </a:extLst>
          </p:cNvPr>
          <p:cNvSpPr>
            <a:spLocks noGrp="1"/>
          </p:cNvSpPr>
          <p:nvPr>
            <p:ph type="body" sz="quarter" idx="13"/>
          </p:nvPr>
        </p:nvSpPr>
        <p:spPr>
          <a:xfrm>
            <a:off x="402772" y="900170"/>
            <a:ext cx="5540828" cy="5338705"/>
          </a:xfrm>
        </p:spPr>
        <p:txBody>
          <a:bodyPr/>
          <a:lstStyle/>
          <a:p>
            <a:pPr marL="285750" indent="-285750">
              <a:buFont typeface="Arial" panose="020B0604020202020204" pitchFamily="34" charset="0"/>
              <a:buChar char="•"/>
            </a:pPr>
            <a:r>
              <a:rPr lang="en-US" dirty="0"/>
              <a:t>Billed Amount</a:t>
            </a:r>
          </a:p>
          <a:p>
            <a:pPr marL="519113" lvl="1" indent="-285750"/>
            <a:r>
              <a:rPr lang="en-US" sz="1200" dirty="0"/>
              <a:t>This is the total charge amount of the service submitted by the service provider.</a:t>
            </a:r>
          </a:p>
          <a:p>
            <a:pPr marL="285750" indent="-285750">
              <a:buFont typeface="Arial" panose="020B0604020202020204" pitchFamily="34" charset="0"/>
              <a:buChar char="•"/>
            </a:pPr>
            <a:r>
              <a:rPr lang="en-US" dirty="0"/>
              <a:t>Paid Amount</a:t>
            </a:r>
          </a:p>
          <a:p>
            <a:pPr marL="519113" lvl="1" indent="-285750"/>
            <a:r>
              <a:rPr lang="en-US" sz="1200" dirty="0"/>
              <a:t>The amount paid by HMO, TPA or self insured to the service provider. It is a net paid amount or amount after deducting all plans cost or amount.</a:t>
            </a:r>
          </a:p>
          <a:p>
            <a:pPr marL="285750" indent="-285750">
              <a:buFont typeface="Arial" panose="020B0604020202020204" pitchFamily="34" charset="0"/>
              <a:buChar char="•"/>
            </a:pPr>
            <a:r>
              <a:rPr lang="en-US" dirty="0"/>
              <a:t>Co-Insurance</a:t>
            </a:r>
          </a:p>
          <a:p>
            <a:pPr marL="519113" lvl="1" indent="-285750"/>
            <a:r>
              <a:rPr lang="en-US" sz="1200" dirty="0"/>
              <a:t>Co-insurance refers to money that an individual is required to pay for services, after a deductible has been paid. Co-insurance is often specified by a percentage. For example, the employee pays 20% toward the charges for a service and the employer or insurance company pays 80%.</a:t>
            </a:r>
          </a:p>
          <a:p>
            <a:pPr marL="285750" indent="-285750">
              <a:buFont typeface="Arial" panose="020B0604020202020204" pitchFamily="34" charset="0"/>
              <a:buChar char="•"/>
            </a:pPr>
            <a:r>
              <a:rPr lang="en-US" sz="1500" dirty="0"/>
              <a:t>Co-pay</a:t>
            </a:r>
          </a:p>
          <a:p>
            <a:pPr marL="519113" lvl="1" indent="-285750"/>
            <a:r>
              <a:rPr lang="en-US" sz="1200" dirty="0"/>
              <a:t>The amount paid by member at the time of service. This is fixed amount specified by the medical plan design</a:t>
            </a:r>
          </a:p>
          <a:p>
            <a:pPr marL="285750" indent="-285750">
              <a:buFont typeface="Arial" panose="020B0604020202020204" pitchFamily="34" charset="0"/>
              <a:buChar char="•"/>
            </a:pPr>
            <a:r>
              <a:rPr lang="en-US" sz="1500" dirty="0"/>
              <a:t>Deductible</a:t>
            </a:r>
          </a:p>
          <a:p>
            <a:pPr marL="519113" lvl="1" indent="-285750"/>
            <a:r>
              <a:rPr lang="en-US" sz="1200" dirty="0"/>
              <a:t>The amount an individual must pay for health care expenses before insurance (or a self-insured company) covers the costs. Often, insurance plans are based on yearly deductible amounts.</a:t>
            </a:r>
          </a:p>
        </p:txBody>
      </p:sp>
      <p:sp>
        <p:nvSpPr>
          <p:cNvPr id="7" name="Text Placeholder 5">
            <a:extLst>
              <a:ext uri="{FF2B5EF4-FFF2-40B4-BE49-F238E27FC236}">
                <a16:creationId xmlns:a16="http://schemas.microsoft.com/office/drawing/2014/main" id="{F0C71989-308B-44EE-BB06-300F8F050140}"/>
              </a:ext>
            </a:extLst>
          </p:cNvPr>
          <p:cNvSpPr txBox="1">
            <a:spLocks/>
          </p:cNvSpPr>
          <p:nvPr/>
        </p:nvSpPr>
        <p:spPr>
          <a:xfrm>
            <a:off x="6193973" y="1177339"/>
            <a:ext cx="5540828" cy="4780491"/>
          </a:xfrm>
          <a:prstGeom prst="rect">
            <a:avLst/>
          </a:prstGeom>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dirty="0"/>
          </a:p>
        </p:txBody>
      </p:sp>
      <p:sp>
        <p:nvSpPr>
          <p:cNvPr id="8" name="Text Placeholder 5">
            <a:extLst>
              <a:ext uri="{FF2B5EF4-FFF2-40B4-BE49-F238E27FC236}">
                <a16:creationId xmlns:a16="http://schemas.microsoft.com/office/drawing/2014/main" id="{5C7E1B83-1B4C-4DBA-9A5E-9DE72D916DE8}"/>
              </a:ext>
            </a:extLst>
          </p:cNvPr>
          <p:cNvSpPr txBox="1">
            <a:spLocks/>
          </p:cNvSpPr>
          <p:nvPr/>
        </p:nvSpPr>
        <p:spPr>
          <a:xfrm>
            <a:off x="6096000" y="900170"/>
            <a:ext cx="5540828" cy="5338705"/>
          </a:xfrm>
          <a:prstGeom prst="rect">
            <a:avLst/>
          </a:prstGeom>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Not Allowed Amount</a:t>
            </a:r>
          </a:p>
          <a:p>
            <a:pPr marL="519113" lvl="1" indent="-285750"/>
            <a:r>
              <a:rPr lang="en-US" sz="1200" dirty="0"/>
              <a:t>This represents charges that were not allowed since they were outside the benefit plan design. Although Not Allowed is also a kind of employee paid amount, we are not going to add it in our report directly. Eventually it is paid by Employee. In other words, it is the amount not covered by the plan.</a:t>
            </a:r>
          </a:p>
          <a:p>
            <a:pPr marL="285750" indent="-285750">
              <a:buFont typeface="Arial" panose="020B0604020202020204" pitchFamily="34" charset="0"/>
              <a:buChar char="•"/>
            </a:pPr>
            <a:r>
              <a:rPr lang="en-US" dirty="0"/>
              <a:t>Allowed Amount</a:t>
            </a:r>
          </a:p>
          <a:p>
            <a:pPr marL="519113" lvl="1" indent="-285750"/>
            <a:r>
              <a:rPr lang="en-US" sz="1200" dirty="0"/>
              <a:t>This represents charges that were allowed since they were recognized by the benefit plan design.</a:t>
            </a:r>
          </a:p>
          <a:p>
            <a:pPr marL="285750" indent="-285750">
              <a:buFont typeface="Arial" panose="020B0604020202020204" pitchFamily="34" charset="0"/>
              <a:buChar char="•"/>
            </a:pPr>
            <a:r>
              <a:rPr lang="en-US" dirty="0"/>
              <a:t>Network/PPO Savings</a:t>
            </a:r>
          </a:p>
          <a:p>
            <a:pPr marL="519113" lvl="1" indent="-285750"/>
            <a:r>
              <a:rPr lang="en-US" sz="1200" dirty="0"/>
              <a:t>It is the dollar amount of savings or discount generated by the client for having consulted a provider affiliated with a network. PPO meaning participating provider organization give certain amount of discount out of Billed Amount for using its service.</a:t>
            </a:r>
          </a:p>
          <a:p>
            <a:pPr marL="285750" indent="-285750">
              <a:buFont typeface="Arial" panose="020B0604020202020204" pitchFamily="34" charset="0"/>
              <a:buChar char="•"/>
            </a:pPr>
            <a:r>
              <a:rPr lang="en-US" sz="1500" dirty="0"/>
              <a:t>Employee Paid</a:t>
            </a:r>
          </a:p>
          <a:p>
            <a:pPr marL="519113" lvl="1" indent="-285750"/>
            <a:r>
              <a:rPr lang="en-US" sz="1200" dirty="0"/>
              <a:t>Employee paid is neither Allowed nor Not Allowed Amount. It’s sum of paid amount which should have to pay by the employee. Copay, Coinsurance, Deductible are considered Employee Paid Amount. Not Allowed Amount is also paid by employee but not considered for adjudication in employee paid.</a:t>
            </a:r>
          </a:p>
          <a:p>
            <a:pPr marL="285750" indent="-285750">
              <a:buFont typeface="Arial" panose="020B0604020202020204" pitchFamily="34" charset="0"/>
              <a:buChar char="•"/>
            </a:pPr>
            <a:r>
              <a:rPr lang="en-US" sz="1500" dirty="0"/>
              <a:t>Co-ordination of Benefits</a:t>
            </a:r>
          </a:p>
          <a:p>
            <a:pPr marL="519113" lvl="1" indent="-285750"/>
            <a:r>
              <a:rPr lang="en-US" sz="1200" dirty="0"/>
              <a:t>Amount paid by secondary payer(insurance) if the employee has multiple insurance plans</a:t>
            </a:r>
          </a:p>
          <a:p>
            <a:pPr lvl="1" indent="0">
              <a:buNone/>
            </a:pPr>
            <a:r>
              <a:rPr lang="en-US" sz="1200" dirty="0"/>
              <a:t>	</a:t>
            </a:r>
          </a:p>
        </p:txBody>
      </p:sp>
    </p:spTree>
    <p:extLst>
      <p:ext uri="{BB962C8B-B14F-4D97-AF65-F5344CB8AC3E}">
        <p14:creationId xmlns:p14="http://schemas.microsoft.com/office/powerpoint/2010/main" val="1803869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39</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Understanding Medical Bill</a:t>
            </a:r>
          </a:p>
        </p:txBody>
      </p:sp>
      <p:pic>
        <p:nvPicPr>
          <p:cNvPr id="6" name="Picture 5">
            <a:hlinkClick r:id="rId2"/>
            <a:extLst>
              <a:ext uri="{FF2B5EF4-FFF2-40B4-BE49-F238E27FC236}">
                <a16:creationId xmlns:a16="http://schemas.microsoft.com/office/drawing/2014/main" id="{61AB598B-78F2-43EF-B3A5-E3CD8B85BD9C}"/>
              </a:ext>
            </a:extLst>
          </p:cNvPr>
          <p:cNvPicPr>
            <a:picLocks noChangeAspect="1"/>
          </p:cNvPicPr>
          <p:nvPr/>
        </p:nvPicPr>
        <p:blipFill>
          <a:blip r:embed="rId3"/>
          <a:stretch>
            <a:fillRect/>
          </a:stretch>
        </p:blipFill>
        <p:spPr>
          <a:xfrm>
            <a:off x="2015915" y="1152407"/>
            <a:ext cx="8596142" cy="4796447"/>
          </a:xfrm>
          <a:prstGeom prst="rect">
            <a:avLst/>
          </a:prstGeom>
        </p:spPr>
      </p:pic>
    </p:spTree>
    <p:extLst>
      <p:ext uri="{BB962C8B-B14F-4D97-AF65-F5344CB8AC3E}">
        <p14:creationId xmlns:p14="http://schemas.microsoft.com/office/powerpoint/2010/main" val="1670400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A271EB-2025-4420-9652-96E2F132F7C0}"/>
              </a:ext>
            </a:extLst>
          </p:cNvPr>
          <p:cNvSpPr>
            <a:spLocks noGrp="1"/>
          </p:cNvSpPr>
          <p:nvPr>
            <p:ph type="sldNum" sz="quarter" idx="12"/>
          </p:nvPr>
        </p:nvSpPr>
        <p:spPr/>
        <p:txBody>
          <a:bodyPr/>
          <a:lstStyle/>
          <a:p>
            <a:fld id="{8BC64C03-9EC0-4B7E-8FE4-24DBF62E63E5}" type="slidenum">
              <a:rPr lang="en-US" smtClean="0"/>
              <a:t>4</a:t>
            </a:fld>
            <a:endParaRPr lang="en-US"/>
          </a:p>
        </p:txBody>
      </p:sp>
      <p:sp>
        <p:nvSpPr>
          <p:cNvPr id="4" name="Title 3">
            <a:extLst>
              <a:ext uri="{FF2B5EF4-FFF2-40B4-BE49-F238E27FC236}">
                <a16:creationId xmlns:a16="http://schemas.microsoft.com/office/drawing/2014/main" id="{7088EC7B-76AE-466B-870E-D5FD21B1B619}"/>
              </a:ext>
            </a:extLst>
          </p:cNvPr>
          <p:cNvSpPr>
            <a:spLocks noGrp="1"/>
          </p:cNvSpPr>
          <p:nvPr>
            <p:ph type="title"/>
          </p:nvPr>
        </p:nvSpPr>
        <p:spPr/>
        <p:txBody>
          <a:bodyPr/>
          <a:lstStyle/>
          <a:p>
            <a:r>
              <a:rPr lang="en-US" dirty="0"/>
              <a:t>U.S. Spends more on Health Care than any other countries</a:t>
            </a:r>
          </a:p>
        </p:txBody>
      </p:sp>
      <p:pic>
        <p:nvPicPr>
          <p:cNvPr id="6" name="Picture 5">
            <a:extLst>
              <a:ext uri="{FF2B5EF4-FFF2-40B4-BE49-F238E27FC236}">
                <a16:creationId xmlns:a16="http://schemas.microsoft.com/office/drawing/2014/main" id="{0DCBE35E-6F03-401B-BF3A-C076B454F70A}"/>
              </a:ext>
            </a:extLst>
          </p:cNvPr>
          <p:cNvPicPr>
            <a:picLocks noChangeAspect="1"/>
          </p:cNvPicPr>
          <p:nvPr/>
        </p:nvPicPr>
        <p:blipFill rotWithShape="1">
          <a:blip r:embed="rId2"/>
          <a:srcRect b="4178"/>
          <a:stretch/>
        </p:blipFill>
        <p:spPr>
          <a:xfrm>
            <a:off x="1419225" y="1057275"/>
            <a:ext cx="7715250" cy="4486275"/>
          </a:xfrm>
          <a:prstGeom prst="rect">
            <a:avLst/>
          </a:prstGeom>
        </p:spPr>
      </p:pic>
      <p:sp>
        <p:nvSpPr>
          <p:cNvPr id="8" name="Rectangle 7">
            <a:extLst>
              <a:ext uri="{FF2B5EF4-FFF2-40B4-BE49-F238E27FC236}">
                <a16:creationId xmlns:a16="http://schemas.microsoft.com/office/drawing/2014/main" id="{9A17A938-8219-4EB7-BCD9-4ECCD7C65C29}"/>
              </a:ext>
            </a:extLst>
          </p:cNvPr>
          <p:cNvSpPr/>
          <p:nvPr/>
        </p:nvSpPr>
        <p:spPr>
          <a:xfrm>
            <a:off x="1419226" y="559137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Tree>
    <p:extLst>
      <p:ext uri="{BB962C8B-B14F-4D97-AF65-F5344CB8AC3E}">
        <p14:creationId xmlns:p14="http://schemas.microsoft.com/office/powerpoint/2010/main" val="719775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40</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Understanding Medical Bill</a:t>
            </a:r>
          </a:p>
        </p:txBody>
      </p:sp>
      <p:pic>
        <p:nvPicPr>
          <p:cNvPr id="5" name="Picture 4">
            <a:hlinkClick r:id="rId2"/>
            <a:extLst>
              <a:ext uri="{FF2B5EF4-FFF2-40B4-BE49-F238E27FC236}">
                <a16:creationId xmlns:a16="http://schemas.microsoft.com/office/drawing/2014/main" id="{1F5E2998-6ED0-42D8-83BC-A84DC892F0E6}"/>
              </a:ext>
            </a:extLst>
          </p:cNvPr>
          <p:cNvPicPr>
            <a:picLocks noChangeAspect="1"/>
          </p:cNvPicPr>
          <p:nvPr/>
        </p:nvPicPr>
        <p:blipFill>
          <a:blip r:embed="rId3"/>
          <a:stretch>
            <a:fillRect/>
          </a:stretch>
        </p:blipFill>
        <p:spPr>
          <a:xfrm>
            <a:off x="1482889" y="1235075"/>
            <a:ext cx="9353277" cy="4921263"/>
          </a:xfrm>
          <a:prstGeom prst="rect">
            <a:avLst/>
          </a:prstGeom>
        </p:spPr>
      </p:pic>
    </p:spTree>
    <p:extLst>
      <p:ext uri="{BB962C8B-B14F-4D97-AF65-F5344CB8AC3E}">
        <p14:creationId xmlns:p14="http://schemas.microsoft.com/office/powerpoint/2010/main" val="650922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24"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Two Claim Forms: CMS-1500 and UB-04</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41</a:t>
            </a:fld>
            <a:endParaRPr lang="en-US" dirty="0"/>
          </a:p>
        </p:txBody>
      </p:sp>
      <p:pic>
        <p:nvPicPr>
          <p:cNvPr id="8" name="Picture 7">
            <a:extLst>
              <a:ext uri="{FF2B5EF4-FFF2-40B4-BE49-F238E27FC236}">
                <a16:creationId xmlns:a16="http://schemas.microsoft.com/office/drawing/2014/main" id="{F1243A35-E84A-4C64-9349-619B10B6E796}"/>
              </a:ext>
            </a:extLst>
          </p:cNvPr>
          <p:cNvPicPr>
            <a:picLocks noChangeAspect="1"/>
          </p:cNvPicPr>
          <p:nvPr/>
        </p:nvPicPr>
        <p:blipFill>
          <a:blip r:embed="rId6"/>
          <a:stretch>
            <a:fillRect/>
          </a:stretch>
        </p:blipFill>
        <p:spPr>
          <a:xfrm>
            <a:off x="4069765" y="5434653"/>
            <a:ext cx="3626849" cy="893180"/>
          </a:xfrm>
          <a:prstGeom prst="rect">
            <a:avLst/>
          </a:prstGeom>
          <a:ln>
            <a:solidFill>
              <a:schemeClr val="tx1"/>
            </a:solidFill>
          </a:ln>
        </p:spPr>
      </p:pic>
      <p:pic>
        <p:nvPicPr>
          <p:cNvPr id="9" name="Picture 8">
            <a:extLst>
              <a:ext uri="{FF2B5EF4-FFF2-40B4-BE49-F238E27FC236}">
                <a16:creationId xmlns:a16="http://schemas.microsoft.com/office/drawing/2014/main" id="{BAE47EA0-043A-4EA1-A080-0347C2A79153}"/>
              </a:ext>
            </a:extLst>
          </p:cNvPr>
          <p:cNvPicPr>
            <a:picLocks noChangeAspect="1"/>
          </p:cNvPicPr>
          <p:nvPr/>
        </p:nvPicPr>
        <p:blipFill>
          <a:blip r:embed="rId7"/>
          <a:stretch>
            <a:fillRect/>
          </a:stretch>
        </p:blipFill>
        <p:spPr>
          <a:xfrm>
            <a:off x="126124" y="1423346"/>
            <a:ext cx="5864773" cy="3758253"/>
          </a:xfrm>
          <a:prstGeom prst="rect">
            <a:avLst/>
          </a:prstGeom>
          <a:ln>
            <a:solidFill>
              <a:schemeClr val="tx1"/>
            </a:solidFill>
          </a:ln>
        </p:spPr>
      </p:pic>
      <p:pic>
        <p:nvPicPr>
          <p:cNvPr id="10" name="Picture 9">
            <a:extLst>
              <a:ext uri="{FF2B5EF4-FFF2-40B4-BE49-F238E27FC236}">
                <a16:creationId xmlns:a16="http://schemas.microsoft.com/office/drawing/2014/main" id="{ED09D99F-A8CB-4A16-9999-844D3D0130B4}"/>
              </a:ext>
            </a:extLst>
          </p:cNvPr>
          <p:cNvPicPr>
            <a:picLocks noChangeAspect="1"/>
          </p:cNvPicPr>
          <p:nvPr/>
        </p:nvPicPr>
        <p:blipFill>
          <a:blip r:embed="rId8"/>
          <a:stretch>
            <a:fillRect/>
          </a:stretch>
        </p:blipFill>
        <p:spPr>
          <a:xfrm>
            <a:off x="6201105" y="1423347"/>
            <a:ext cx="5677981" cy="3758252"/>
          </a:xfrm>
          <a:prstGeom prst="rect">
            <a:avLst/>
          </a:prstGeom>
          <a:ln>
            <a:solidFill>
              <a:schemeClr val="tx1"/>
            </a:solidFill>
          </a:ln>
        </p:spPr>
      </p:pic>
    </p:spTree>
    <p:extLst>
      <p:ext uri="{BB962C8B-B14F-4D97-AF65-F5344CB8AC3E}">
        <p14:creationId xmlns:p14="http://schemas.microsoft.com/office/powerpoint/2010/main" val="3773663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42</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Professional Claims: CMS 1500 &amp; Facility Claims: UB 04</a:t>
            </a:r>
          </a:p>
        </p:txBody>
      </p:sp>
      <p:pic>
        <p:nvPicPr>
          <p:cNvPr id="7" name="Picture 6" descr="Table&#10;&#10;Description automatically generated">
            <a:extLst>
              <a:ext uri="{FF2B5EF4-FFF2-40B4-BE49-F238E27FC236}">
                <a16:creationId xmlns:a16="http://schemas.microsoft.com/office/drawing/2014/main" id="{8CD69660-F9DD-45E2-82F6-A1F84DDCA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956441"/>
            <a:ext cx="4997670" cy="5396397"/>
          </a:xfrm>
          <a:prstGeom prst="rect">
            <a:avLst/>
          </a:prstGeom>
          <a:ln>
            <a:solidFill>
              <a:schemeClr val="tx1"/>
            </a:solidFill>
          </a:ln>
        </p:spPr>
      </p:pic>
      <p:pic>
        <p:nvPicPr>
          <p:cNvPr id="9" name="Picture 8" descr="Graphical user interface, application, table, Excel&#10;&#10;Description automatically generated">
            <a:extLst>
              <a:ext uri="{FF2B5EF4-FFF2-40B4-BE49-F238E27FC236}">
                <a16:creationId xmlns:a16="http://schemas.microsoft.com/office/drawing/2014/main" id="{BE42048B-A59F-4B68-BEBF-E6E31E7715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2636" y="1052689"/>
            <a:ext cx="4100467" cy="5306487"/>
          </a:xfrm>
          <a:prstGeom prst="rect">
            <a:avLst/>
          </a:prstGeom>
          <a:ln>
            <a:solidFill>
              <a:schemeClr val="tx1"/>
            </a:solidFill>
          </a:ln>
        </p:spPr>
      </p:pic>
    </p:spTree>
    <p:extLst>
      <p:ext uri="{BB962C8B-B14F-4D97-AF65-F5344CB8AC3E}">
        <p14:creationId xmlns:p14="http://schemas.microsoft.com/office/powerpoint/2010/main" val="1574880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48"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How do </a:t>
            </a:r>
            <a:r>
              <a:rPr lang="en-US" dirty="0" err="1"/>
              <a:t>Facilty</a:t>
            </a:r>
            <a:r>
              <a:rPr lang="en-US" dirty="0"/>
              <a:t> and Professional Claims Differ</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43</a:t>
            </a:fld>
            <a:endParaRPr lang="en-US" dirty="0"/>
          </a:p>
        </p:txBody>
      </p:sp>
      <p:pic>
        <p:nvPicPr>
          <p:cNvPr id="6" name="Picture 5">
            <a:extLst>
              <a:ext uri="{FF2B5EF4-FFF2-40B4-BE49-F238E27FC236}">
                <a16:creationId xmlns:a16="http://schemas.microsoft.com/office/drawing/2014/main" id="{ADDFF2E1-1323-4051-85FC-475AD785FAB9}"/>
              </a:ext>
            </a:extLst>
          </p:cNvPr>
          <p:cNvPicPr>
            <a:picLocks noChangeAspect="1"/>
          </p:cNvPicPr>
          <p:nvPr/>
        </p:nvPicPr>
        <p:blipFill>
          <a:blip r:embed="rId6"/>
          <a:stretch>
            <a:fillRect/>
          </a:stretch>
        </p:blipFill>
        <p:spPr>
          <a:xfrm>
            <a:off x="404452" y="1453020"/>
            <a:ext cx="5460324" cy="4695531"/>
          </a:xfrm>
          <a:prstGeom prst="rect">
            <a:avLst/>
          </a:prstGeom>
          <a:ln>
            <a:solidFill>
              <a:schemeClr val="tx1"/>
            </a:solidFill>
          </a:ln>
        </p:spPr>
      </p:pic>
      <p:pic>
        <p:nvPicPr>
          <p:cNvPr id="7" name="Picture 6">
            <a:extLst>
              <a:ext uri="{FF2B5EF4-FFF2-40B4-BE49-F238E27FC236}">
                <a16:creationId xmlns:a16="http://schemas.microsoft.com/office/drawing/2014/main" id="{3AA80065-DE6E-4CF3-A381-6F512BFF0ED6}"/>
              </a:ext>
            </a:extLst>
          </p:cNvPr>
          <p:cNvPicPr>
            <a:picLocks noChangeAspect="1"/>
          </p:cNvPicPr>
          <p:nvPr/>
        </p:nvPicPr>
        <p:blipFill>
          <a:blip r:embed="rId7"/>
          <a:stretch>
            <a:fillRect/>
          </a:stretch>
        </p:blipFill>
        <p:spPr>
          <a:xfrm>
            <a:off x="6044244" y="1453020"/>
            <a:ext cx="5678693" cy="3203064"/>
          </a:xfrm>
          <a:prstGeom prst="rect">
            <a:avLst/>
          </a:prstGeom>
          <a:ln>
            <a:solidFill>
              <a:schemeClr val="tx1"/>
            </a:solidFill>
          </a:ln>
        </p:spPr>
      </p:pic>
    </p:spTree>
    <p:extLst>
      <p:ext uri="{BB962C8B-B14F-4D97-AF65-F5344CB8AC3E}">
        <p14:creationId xmlns:p14="http://schemas.microsoft.com/office/powerpoint/2010/main" val="1098067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71"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Claim Header vs. Claim Lines</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44</a:t>
            </a:fld>
            <a:endParaRPr lang="en-US" dirty="0"/>
          </a:p>
        </p:txBody>
      </p:sp>
      <p:pic>
        <p:nvPicPr>
          <p:cNvPr id="4" name="Picture 3">
            <a:extLst>
              <a:ext uri="{FF2B5EF4-FFF2-40B4-BE49-F238E27FC236}">
                <a16:creationId xmlns:a16="http://schemas.microsoft.com/office/drawing/2014/main" id="{80E22528-3F21-40AB-806B-9046346B8E3B}"/>
              </a:ext>
            </a:extLst>
          </p:cNvPr>
          <p:cNvPicPr>
            <a:picLocks noChangeAspect="1"/>
          </p:cNvPicPr>
          <p:nvPr/>
        </p:nvPicPr>
        <p:blipFill>
          <a:blip r:embed="rId6"/>
          <a:stretch>
            <a:fillRect/>
          </a:stretch>
        </p:blipFill>
        <p:spPr>
          <a:xfrm>
            <a:off x="377041" y="1318349"/>
            <a:ext cx="5475569" cy="4588465"/>
          </a:xfrm>
          <a:prstGeom prst="rect">
            <a:avLst/>
          </a:prstGeom>
          <a:ln>
            <a:solidFill>
              <a:schemeClr val="tx1"/>
            </a:solidFill>
          </a:ln>
        </p:spPr>
      </p:pic>
      <p:pic>
        <p:nvPicPr>
          <p:cNvPr id="8" name="Picture 7">
            <a:extLst>
              <a:ext uri="{FF2B5EF4-FFF2-40B4-BE49-F238E27FC236}">
                <a16:creationId xmlns:a16="http://schemas.microsoft.com/office/drawing/2014/main" id="{4E2F76A2-D1ED-4EF8-87BA-4132C5C6B5A6}"/>
              </a:ext>
            </a:extLst>
          </p:cNvPr>
          <p:cNvPicPr>
            <a:picLocks noChangeAspect="1"/>
          </p:cNvPicPr>
          <p:nvPr/>
        </p:nvPicPr>
        <p:blipFill>
          <a:blip r:embed="rId7"/>
          <a:stretch>
            <a:fillRect/>
          </a:stretch>
        </p:blipFill>
        <p:spPr>
          <a:xfrm>
            <a:off x="6096000" y="1279525"/>
            <a:ext cx="5475569" cy="4627289"/>
          </a:xfrm>
          <a:prstGeom prst="rect">
            <a:avLst/>
          </a:prstGeom>
          <a:ln>
            <a:solidFill>
              <a:schemeClr val="tx1"/>
            </a:solidFill>
          </a:ln>
        </p:spPr>
      </p:pic>
    </p:spTree>
    <p:extLst>
      <p:ext uri="{BB962C8B-B14F-4D97-AF65-F5344CB8AC3E}">
        <p14:creationId xmlns:p14="http://schemas.microsoft.com/office/powerpoint/2010/main" val="1057646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45</a:t>
            </a:fld>
            <a:endParaRPr lang="en-US"/>
          </a:p>
        </p:txBody>
      </p:sp>
      <p:pic>
        <p:nvPicPr>
          <p:cNvPr id="6" name="Picture 5">
            <a:extLst>
              <a:ext uri="{FF2B5EF4-FFF2-40B4-BE49-F238E27FC236}">
                <a16:creationId xmlns:a16="http://schemas.microsoft.com/office/drawing/2014/main" id="{12440D7C-1795-46E9-BD62-4E0980470520}"/>
              </a:ext>
            </a:extLst>
          </p:cNvPr>
          <p:cNvPicPr>
            <a:picLocks noChangeAspect="1"/>
          </p:cNvPicPr>
          <p:nvPr/>
        </p:nvPicPr>
        <p:blipFill>
          <a:blip r:embed="rId2"/>
          <a:stretch>
            <a:fillRect/>
          </a:stretch>
        </p:blipFill>
        <p:spPr>
          <a:xfrm>
            <a:off x="126585" y="451945"/>
            <a:ext cx="11907220" cy="5938345"/>
          </a:xfrm>
          <a:prstGeom prst="rect">
            <a:avLst/>
          </a:prstGeom>
        </p:spPr>
      </p:pic>
    </p:spTree>
    <p:extLst>
      <p:ext uri="{BB962C8B-B14F-4D97-AF65-F5344CB8AC3E}">
        <p14:creationId xmlns:p14="http://schemas.microsoft.com/office/powerpoint/2010/main" val="4197642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46</a:t>
            </a:fld>
            <a:endParaRPr lang="en-US"/>
          </a:p>
        </p:txBody>
      </p:sp>
      <p:pic>
        <p:nvPicPr>
          <p:cNvPr id="2" name="Picture 1">
            <a:extLst>
              <a:ext uri="{FF2B5EF4-FFF2-40B4-BE49-F238E27FC236}">
                <a16:creationId xmlns:a16="http://schemas.microsoft.com/office/drawing/2014/main" id="{B8E61619-C610-44E2-9B30-443292C18A88}"/>
              </a:ext>
            </a:extLst>
          </p:cNvPr>
          <p:cNvPicPr>
            <a:picLocks noChangeAspect="1"/>
          </p:cNvPicPr>
          <p:nvPr/>
        </p:nvPicPr>
        <p:blipFill>
          <a:blip r:embed="rId2"/>
          <a:stretch>
            <a:fillRect/>
          </a:stretch>
        </p:blipFill>
        <p:spPr>
          <a:xfrm>
            <a:off x="5542775" y="624662"/>
            <a:ext cx="5707117" cy="5783552"/>
          </a:xfrm>
          <a:prstGeom prst="rect">
            <a:avLst/>
          </a:prstGeom>
        </p:spPr>
      </p:pic>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UB-04 – Example (Inpatient) </a:t>
            </a:r>
          </a:p>
        </p:txBody>
      </p:sp>
    </p:spTree>
    <p:extLst>
      <p:ext uri="{BB962C8B-B14F-4D97-AF65-F5344CB8AC3E}">
        <p14:creationId xmlns:p14="http://schemas.microsoft.com/office/powerpoint/2010/main" val="1402005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47</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CMS-1500 – Professional Claim Example</a:t>
            </a:r>
          </a:p>
        </p:txBody>
      </p:sp>
      <p:pic>
        <p:nvPicPr>
          <p:cNvPr id="4" name="Picture 3">
            <a:extLst>
              <a:ext uri="{FF2B5EF4-FFF2-40B4-BE49-F238E27FC236}">
                <a16:creationId xmlns:a16="http://schemas.microsoft.com/office/drawing/2014/main" id="{EAF8C855-8B01-409E-873C-BDCD7317D07A}"/>
              </a:ext>
            </a:extLst>
          </p:cNvPr>
          <p:cNvPicPr>
            <a:picLocks noChangeAspect="1"/>
          </p:cNvPicPr>
          <p:nvPr/>
        </p:nvPicPr>
        <p:blipFill>
          <a:blip r:embed="rId2"/>
          <a:stretch>
            <a:fillRect/>
          </a:stretch>
        </p:blipFill>
        <p:spPr>
          <a:xfrm>
            <a:off x="2028630" y="1252959"/>
            <a:ext cx="7968358" cy="4895593"/>
          </a:xfrm>
          <a:prstGeom prst="rect">
            <a:avLst/>
          </a:prstGeom>
        </p:spPr>
      </p:pic>
    </p:spTree>
    <p:extLst>
      <p:ext uri="{BB962C8B-B14F-4D97-AF65-F5344CB8AC3E}">
        <p14:creationId xmlns:p14="http://schemas.microsoft.com/office/powerpoint/2010/main" val="168069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48</a:t>
            </a:fld>
            <a:endParaRPr lang="en-US"/>
          </a:p>
        </p:txBody>
      </p:sp>
      <p:graphicFrame>
        <p:nvGraphicFramePr>
          <p:cNvPr id="6" name="Object 1">
            <a:extLst>
              <a:ext uri="{FF2B5EF4-FFF2-40B4-BE49-F238E27FC236}">
                <a16:creationId xmlns:a16="http://schemas.microsoft.com/office/drawing/2014/main" id="{E6316256-303E-4F90-9073-824984007466}"/>
              </a:ext>
            </a:extLst>
          </p:cNvPr>
          <p:cNvGraphicFramePr>
            <a:graphicFrameLocks noChangeAspect="1"/>
          </p:cNvGraphicFramePr>
          <p:nvPr>
            <p:extLst>
              <p:ext uri="{D42A27DB-BD31-4B8C-83A1-F6EECF244321}">
                <p14:modId xmlns:p14="http://schemas.microsoft.com/office/powerpoint/2010/main" val="3452516723"/>
              </p:ext>
            </p:extLst>
          </p:nvPr>
        </p:nvGraphicFramePr>
        <p:xfrm>
          <a:off x="383625" y="31531"/>
          <a:ext cx="11545541" cy="6411310"/>
        </p:xfrm>
        <a:graphic>
          <a:graphicData uri="http://schemas.openxmlformats.org/presentationml/2006/ole">
            <mc:AlternateContent xmlns:mc="http://schemas.openxmlformats.org/markup-compatibility/2006">
              <mc:Choice xmlns:v="urn:schemas-microsoft-com:vml" Requires="v">
                <p:oleObj spid="_x0000_s46091" name="Visio" r:id="rId3" imgW="9567367" imgH="7090867" progId="">
                  <p:embed/>
                </p:oleObj>
              </mc:Choice>
              <mc:Fallback>
                <p:oleObj name="Visio" r:id="rId3" imgW="9567367" imgH="7090867" progId="">
                  <p:embed/>
                  <p:pic>
                    <p:nvPicPr>
                      <p:cNvPr id="1026" name="Object 1">
                        <a:extLst>
                          <a:ext uri="{FF2B5EF4-FFF2-40B4-BE49-F238E27FC236}">
                            <a16:creationId xmlns:a16="http://schemas.microsoft.com/office/drawing/2014/main" id="{D72CAAD6-655C-4136-8F0F-B5518CE26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25" y="31531"/>
                        <a:ext cx="11545541" cy="6411310"/>
                      </a:xfrm>
                      <a:prstGeom prst="rect">
                        <a:avLst/>
                      </a:prstGeom>
                      <a:noFill/>
                    </p:spPr>
                  </p:pic>
                </p:oleObj>
              </mc:Fallback>
            </mc:AlternateContent>
          </a:graphicData>
        </a:graphic>
      </p:graphicFrame>
    </p:spTree>
    <p:extLst>
      <p:ext uri="{BB962C8B-B14F-4D97-AF65-F5344CB8AC3E}">
        <p14:creationId xmlns:p14="http://schemas.microsoft.com/office/powerpoint/2010/main" val="4147873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49</a:t>
            </a:fld>
            <a:endParaRPr lang="en-US"/>
          </a:p>
        </p:txBody>
      </p:sp>
      <p:sp>
        <p:nvSpPr>
          <p:cNvPr id="4" name="Title 4">
            <a:extLst>
              <a:ext uri="{FF2B5EF4-FFF2-40B4-BE49-F238E27FC236}">
                <a16:creationId xmlns:a16="http://schemas.microsoft.com/office/drawing/2014/main" id="{FB604A2A-6250-48DD-8D48-B3CA157668D8}"/>
              </a:ext>
            </a:extLst>
          </p:cNvPr>
          <p:cNvSpPr>
            <a:spLocks noGrp="1"/>
          </p:cNvSpPr>
          <p:nvPr>
            <p:ph type="title"/>
          </p:nvPr>
        </p:nvSpPr>
        <p:spPr>
          <a:xfrm>
            <a:off x="120869" y="102683"/>
            <a:ext cx="11277600" cy="914400"/>
          </a:xfrm>
        </p:spPr>
        <p:txBody>
          <a:bodyPr/>
          <a:lstStyle/>
          <a:p>
            <a:r>
              <a:rPr lang="en-US" dirty="0"/>
              <a:t>How is Pharmacy Claims generated?</a:t>
            </a:r>
          </a:p>
        </p:txBody>
      </p:sp>
      <p:pic>
        <p:nvPicPr>
          <p:cNvPr id="5" name="Picture 20">
            <a:extLst>
              <a:ext uri="{FF2B5EF4-FFF2-40B4-BE49-F238E27FC236}">
                <a16:creationId xmlns:a16="http://schemas.microsoft.com/office/drawing/2014/main" id="{32E0E677-1B31-417B-B462-8FB73CDE68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0217" y="4009531"/>
            <a:ext cx="9144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30">
            <a:extLst>
              <a:ext uri="{FF2B5EF4-FFF2-40B4-BE49-F238E27FC236}">
                <a16:creationId xmlns:a16="http://schemas.microsoft.com/office/drawing/2014/main" id="{12420CCB-25D5-4FE6-AA85-14F62D395E75}"/>
              </a:ext>
            </a:extLst>
          </p:cNvPr>
          <p:cNvCxnSpPr>
            <a:cxnSpLocks noChangeShapeType="1"/>
          </p:cNvCxnSpPr>
          <p:nvPr/>
        </p:nvCxnSpPr>
        <p:spPr bwMode="auto">
          <a:xfrm>
            <a:off x="3297617" y="1747343"/>
            <a:ext cx="6858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8" name="Straight Arrow Connector 31">
            <a:extLst>
              <a:ext uri="{FF2B5EF4-FFF2-40B4-BE49-F238E27FC236}">
                <a16:creationId xmlns:a16="http://schemas.microsoft.com/office/drawing/2014/main" id="{A9AECA5F-A99B-4F74-B812-435BD3500702}"/>
              </a:ext>
            </a:extLst>
          </p:cNvPr>
          <p:cNvCxnSpPr>
            <a:cxnSpLocks noChangeShapeType="1"/>
          </p:cNvCxnSpPr>
          <p:nvPr/>
        </p:nvCxnSpPr>
        <p:spPr bwMode="auto">
          <a:xfrm>
            <a:off x="6345617" y="1747343"/>
            <a:ext cx="6858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9" name="Straight Arrow Connector 34">
            <a:extLst>
              <a:ext uri="{FF2B5EF4-FFF2-40B4-BE49-F238E27FC236}">
                <a16:creationId xmlns:a16="http://schemas.microsoft.com/office/drawing/2014/main" id="{7A0CB30E-167C-496E-B11E-549E07D00AE7}"/>
              </a:ext>
            </a:extLst>
          </p:cNvPr>
          <p:cNvCxnSpPr>
            <a:cxnSpLocks noChangeShapeType="1"/>
          </p:cNvCxnSpPr>
          <p:nvPr/>
        </p:nvCxnSpPr>
        <p:spPr bwMode="auto">
          <a:xfrm rot="5400000">
            <a:off x="8176005" y="3574555"/>
            <a:ext cx="76200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0" name="Straight Arrow Connector 36">
            <a:extLst>
              <a:ext uri="{FF2B5EF4-FFF2-40B4-BE49-F238E27FC236}">
                <a16:creationId xmlns:a16="http://schemas.microsoft.com/office/drawing/2014/main" id="{7554E1F2-B5FC-469B-A853-7DE011492AEC}"/>
              </a:ext>
            </a:extLst>
          </p:cNvPr>
          <p:cNvCxnSpPr>
            <a:cxnSpLocks noChangeShapeType="1"/>
          </p:cNvCxnSpPr>
          <p:nvPr/>
        </p:nvCxnSpPr>
        <p:spPr bwMode="auto">
          <a:xfrm rot="10800000">
            <a:off x="6498017" y="4338143"/>
            <a:ext cx="9906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11" name="Picture 17" descr="nri0200.jpg">
            <a:extLst>
              <a:ext uri="{FF2B5EF4-FFF2-40B4-BE49-F238E27FC236}">
                <a16:creationId xmlns:a16="http://schemas.microsoft.com/office/drawing/2014/main" id="{8841E555-C607-4169-B1E1-A4B3F9FC05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6817" y="1290143"/>
            <a:ext cx="11811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8" descr="nri0217.jpg">
            <a:extLst>
              <a:ext uri="{FF2B5EF4-FFF2-40B4-BE49-F238E27FC236}">
                <a16:creationId xmlns:a16="http://schemas.microsoft.com/office/drawing/2014/main" id="{E490EEAE-DC89-4D4A-AB7A-43A8927B39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98217" y="4338143"/>
            <a:ext cx="11715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descr="nri0245.jpg">
            <a:extLst>
              <a:ext uri="{FF2B5EF4-FFF2-40B4-BE49-F238E27FC236}">
                <a16:creationId xmlns:a16="http://schemas.microsoft.com/office/drawing/2014/main" id="{E75E6488-3CC0-4B83-8C55-97B5A418973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45817" y="1213943"/>
            <a:ext cx="13144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vmo0035.jpg">
            <a:extLst>
              <a:ext uri="{FF2B5EF4-FFF2-40B4-BE49-F238E27FC236}">
                <a16:creationId xmlns:a16="http://schemas.microsoft.com/office/drawing/2014/main" id="{DE09619D-9A30-4F28-AE14-9EABAF21E3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26017" y="1366343"/>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39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BBC217-5D7D-4692-B0B3-3EC42BDFB655}"/>
              </a:ext>
            </a:extLst>
          </p:cNvPr>
          <p:cNvSpPr>
            <a:spLocks noGrp="1"/>
          </p:cNvSpPr>
          <p:nvPr>
            <p:ph type="sldNum" sz="quarter" idx="12"/>
          </p:nvPr>
        </p:nvSpPr>
        <p:spPr/>
        <p:txBody>
          <a:bodyPr/>
          <a:lstStyle/>
          <a:p>
            <a:fld id="{8BC64C03-9EC0-4B7E-8FE4-24DBF62E63E5}" type="slidenum">
              <a:rPr lang="en-US" smtClean="0"/>
              <a:t>5</a:t>
            </a:fld>
            <a:endParaRPr lang="en-US"/>
          </a:p>
        </p:txBody>
      </p:sp>
      <p:sp>
        <p:nvSpPr>
          <p:cNvPr id="4" name="Title 3">
            <a:extLst>
              <a:ext uri="{FF2B5EF4-FFF2-40B4-BE49-F238E27FC236}">
                <a16:creationId xmlns:a16="http://schemas.microsoft.com/office/drawing/2014/main" id="{A9686F25-5D92-49A6-9AFC-3941CFD86F2B}"/>
              </a:ext>
            </a:extLst>
          </p:cNvPr>
          <p:cNvSpPr>
            <a:spLocks noGrp="1"/>
          </p:cNvSpPr>
          <p:nvPr>
            <p:ph type="title"/>
          </p:nvPr>
        </p:nvSpPr>
        <p:spPr/>
        <p:txBody>
          <a:bodyPr/>
          <a:lstStyle/>
          <a:p>
            <a:r>
              <a:rPr lang="en-US" dirty="0"/>
              <a:t>U.S. Public Spending is similar to Other Countries; Out-of-Pocket and Private Spending are Higher than most</a:t>
            </a:r>
          </a:p>
        </p:txBody>
      </p:sp>
      <p:pic>
        <p:nvPicPr>
          <p:cNvPr id="5" name="Picture 4">
            <a:extLst>
              <a:ext uri="{FF2B5EF4-FFF2-40B4-BE49-F238E27FC236}">
                <a16:creationId xmlns:a16="http://schemas.microsoft.com/office/drawing/2014/main" id="{6C23B5DB-43FA-49B8-B396-65ED65490A7C}"/>
              </a:ext>
            </a:extLst>
          </p:cNvPr>
          <p:cNvPicPr>
            <a:picLocks noChangeAspect="1"/>
          </p:cNvPicPr>
          <p:nvPr/>
        </p:nvPicPr>
        <p:blipFill>
          <a:blip r:embed="rId2"/>
          <a:stretch>
            <a:fillRect/>
          </a:stretch>
        </p:blipFill>
        <p:spPr>
          <a:xfrm>
            <a:off x="723900" y="1279525"/>
            <a:ext cx="8142102" cy="4492826"/>
          </a:xfrm>
          <a:prstGeom prst="rect">
            <a:avLst/>
          </a:prstGeom>
        </p:spPr>
      </p:pic>
      <p:sp>
        <p:nvSpPr>
          <p:cNvPr id="6" name="Rectangle 5">
            <a:extLst>
              <a:ext uri="{FF2B5EF4-FFF2-40B4-BE49-F238E27FC236}">
                <a16:creationId xmlns:a16="http://schemas.microsoft.com/office/drawing/2014/main" id="{B9BEBECC-8D63-4325-81A3-EE02716836BB}"/>
              </a:ext>
            </a:extLst>
          </p:cNvPr>
          <p:cNvSpPr/>
          <p:nvPr/>
        </p:nvSpPr>
        <p:spPr>
          <a:xfrm>
            <a:off x="628651" y="5772351"/>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Tree>
    <p:extLst>
      <p:ext uri="{BB962C8B-B14F-4D97-AF65-F5344CB8AC3E}">
        <p14:creationId xmlns:p14="http://schemas.microsoft.com/office/powerpoint/2010/main" val="3503515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50</a:t>
            </a:fld>
            <a:endParaRPr lang="en-US"/>
          </a:p>
        </p:txBody>
      </p:sp>
      <p:grpSp>
        <p:nvGrpSpPr>
          <p:cNvPr id="5" name="Group 44">
            <a:extLst>
              <a:ext uri="{FF2B5EF4-FFF2-40B4-BE49-F238E27FC236}">
                <a16:creationId xmlns:a16="http://schemas.microsoft.com/office/drawing/2014/main" id="{E0AF107E-C5DE-4721-AC05-AB5648917B11}"/>
              </a:ext>
            </a:extLst>
          </p:cNvPr>
          <p:cNvGrpSpPr>
            <a:grpSpLocks noChangeAspect="1"/>
          </p:cNvGrpSpPr>
          <p:nvPr/>
        </p:nvGrpSpPr>
        <p:grpSpPr bwMode="auto">
          <a:xfrm>
            <a:off x="1473066" y="1207198"/>
            <a:ext cx="9707358" cy="4965002"/>
            <a:chOff x="0" y="0"/>
            <a:chExt cx="8480" cy="5147"/>
          </a:xfrm>
        </p:grpSpPr>
        <p:sp>
          <p:nvSpPr>
            <p:cNvPr id="7" name="AutoShape 24">
              <a:extLst>
                <a:ext uri="{FF2B5EF4-FFF2-40B4-BE49-F238E27FC236}">
                  <a16:creationId xmlns:a16="http://schemas.microsoft.com/office/drawing/2014/main" id="{11018F7A-70A8-493D-A4E5-4D813E035562}"/>
                </a:ext>
              </a:extLst>
            </p:cNvPr>
            <p:cNvSpPr>
              <a:spLocks noChangeAspect="1" noChangeArrowheads="1" noTextEdit="1"/>
            </p:cNvSpPr>
            <p:nvPr/>
          </p:nvSpPr>
          <p:spPr bwMode="auto">
            <a:xfrm>
              <a:off x="0" y="0"/>
              <a:ext cx="7961" cy="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 name="Rectangle 46">
              <a:extLst>
                <a:ext uri="{FF2B5EF4-FFF2-40B4-BE49-F238E27FC236}">
                  <a16:creationId xmlns:a16="http://schemas.microsoft.com/office/drawing/2014/main" id="{F608B9D5-C1FE-4012-BB56-A90C93F045B3}"/>
                </a:ext>
              </a:extLst>
            </p:cNvPr>
            <p:cNvSpPr>
              <a:spLocks noChangeArrowheads="1"/>
            </p:cNvSpPr>
            <p:nvPr/>
          </p:nvSpPr>
          <p:spPr bwMode="auto">
            <a:xfrm>
              <a:off x="2871" y="313"/>
              <a:ext cx="563" cy="496"/>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PCP</a:t>
              </a:r>
              <a:endParaRPr lang="en-US" altLang="en-US" sz="1400">
                <a:ea typeface="Calibri" panose="020F0502020204030204" pitchFamily="34" charset="0"/>
                <a:cs typeface="Times New Roman" panose="02020603050405020304" pitchFamily="18" charset="0"/>
              </a:endParaRPr>
            </a:p>
          </p:txBody>
        </p:sp>
        <p:sp>
          <p:nvSpPr>
            <p:cNvPr id="9" name="Rectangle 47">
              <a:extLst>
                <a:ext uri="{FF2B5EF4-FFF2-40B4-BE49-F238E27FC236}">
                  <a16:creationId xmlns:a16="http://schemas.microsoft.com/office/drawing/2014/main" id="{F19A3CAA-7872-40B1-8DD3-44701452BEF9}"/>
                </a:ext>
              </a:extLst>
            </p:cNvPr>
            <p:cNvSpPr>
              <a:spLocks noChangeArrowheads="1"/>
            </p:cNvSpPr>
            <p:nvPr/>
          </p:nvSpPr>
          <p:spPr bwMode="auto">
            <a:xfrm>
              <a:off x="5333" y="279"/>
              <a:ext cx="1806" cy="554"/>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Pharmacy Retailer</a:t>
              </a:r>
              <a:endParaRPr lang="en-US" altLang="en-US" sz="1400">
                <a:ea typeface="Calibri" panose="020F0502020204030204" pitchFamily="34" charset="0"/>
                <a:cs typeface="Times New Roman" panose="02020603050405020304" pitchFamily="18" charset="0"/>
              </a:endParaRPr>
            </a:p>
          </p:txBody>
        </p:sp>
        <p:cxnSp>
          <p:nvCxnSpPr>
            <p:cNvPr id="10" name="AutoShape 20">
              <a:extLst>
                <a:ext uri="{FF2B5EF4-FFF2-40B4-BE49-F238E27FC236}">
                  <a16:creationId xmlns:a16="http://schemas.microsoft.com/office/drawing/2014/main" id="{80EBBADB-B666-4149-82ED-4C9E5522B178}"/>
                </a:ext>
              </a:extLst>
            </p:cNvPr>
            <p:cNvCxnSpPr>
              <a:cxnSpLocks noChangeShapeType="1"/>
            </p:cNvCxnSpPr>
            <p:nvPr/>
          </p:nvCxnSpPr>
          <p:spPr bwMode="auto">
            <a:xfrm>
              <a:off x="3615" y="555"/>
              <a:ext cx="1038"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 name="AutoShape 19">
              <a:extLst>
                <a:ext uri="{FF2B5EF4-FFF2-40B4-BE49-F238E27FC236}">
                  <a16:creationId xmlns:a16="http://schemas.microsoft.com/office/drawing/2014/main" id="{8C3B24AA-40C0-4004-9F5A-35A60861F4F4}"/>
                </a:ext>
              </a:extLst>
            </p:cNvPr>
            <p:cNvCxnSpPr>
              <a:cxnSpLocks noChangeShapeType="1"/>
            </p:cNvCxnSpPr>
            <p:nvPr/>
          </p:nvCxnSpPr>
          <p:spPr bwMode="auto">
            <a:xfrm>
              <a:off x="1823" y="543"/>
              <a:ext cx="928"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18">
              <a:extLst>
                <a:ext uri="{FF2B5EF4-FFF2-40B4-BE49-F238E27FC236}">
                  <a16:creationId xmlns:a16="http://schemas.microsoft.com/office/drawing/2014/main" id="{9B060902-C560-4DA9-8370-0E9D32A04373}"/>
                </a:ext>
              </a:extLst>
            </p:cNvPr>
            <p:cNvCxnSpPr>
              <a:cxnSpLocks noChangeShapeType="1"/>
            </p:cNvCxnSpPr>
            <p:nvPr/>
          </p:nvCxnSpPr>
          <p:spPr bwMode="auto">
            <a:xfrm>
              <a:off x="6196" y="833"/>
              <a:ext cx="1" cy="56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17">
              <a:extLst>
                <a:ext uri="{FF2B5EF4-FFF2-40B4-BE49-F238E27FC236}">
                  <a16:creationId xmlns:a16="http://schemas.microsoft.com/office/drawing/2014/main" id="{72917944-DAFF-494D-B30F-B86A976064A6}"/>
                </a:ext>
              </a:extLst>
            </p:cNvPr>
            <p:cNvCxnSpPr>
              <a:cxnSpLocks noChangeShapeType="1"/>
            </p:cNvCxnSpPr>
            <p:nvPr/>
          </p:nvCxnSpPr>
          <p:spPr bwMode="auto">
            <a:xfrm>
              <a:off x="1263" y="762"/>
              <a:ext cx="3957" cy="145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52">
              <a:extLst>
                <a:ext uri="{FF2B5EF4-FFF2-40B4-BE49-F238E27FC236}">
                  <a16:creationId xmlns:a16="http://schemas.microsoft.com/office/drawing/2014/main" id="{A5B251D5-3AFE-4D0B-BE54-5D0B12E2E396}"/>
                </a:ext>
              </a:extLst>
            </p:cNvPr>
            <p:cNvSpPr>
              <a:spLocks noChangeArrowheads="1"/>
            </p:cNvSpPr>
            <p:nvPr/>
          </p:nvSpPr>
          <p:spPr bwMode="auto">
            <a:xfrm>
              <a:off x="709" y="313"/>
              <a:ext cx="1108" cy="495"/>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Patient</a:t>
              </a:r>
              <a:endParaRPr lang="en-US" altLang="en-US" sz="1400">
                <a:ea typeface="Calibri" panose="020F0502020204030204" pitchFamily="34" charset="0"/>
                <a:cs typeface="Times New Roman" panose="02020603050405020304" pitchFamily="18" charset="0"/>
              </a:endParaRPr>
            </a:p>
          </p:txBody>
        </p:sp>
        <p:sp>
          <p:nvSpPr>
            <p:cNvPr id="15" name="Rectangle 53">
              <a:extLst>
                <a:ext uri="{FF2B5EF4-FFF2-40B4-BE49-F238E27FC236}">
                  <a16:creationId xmlns:a16="http://schemas.microsoft.com/office/drawing/2014/main" id="{99D4623E-DD97-4E38-A0B2-B13BB6530387}"/>
                </a:ext>
              </a:extLst>
            </p:cNvPr>
            <p:cNvSpPr>
              <a:spLocks noChangeArrowheads="1"/>
            </p:cNvSpPr>
            <p:nvPr/>
          </p:nvSpPr>
          <p:spPr bwMode="auto">
            <a:xfrm>
              <a:off x="5515" y="1387"/>
              <a:ext cx="1362" cy="288"/>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Fill/ Dispense</a:t>
              </a:r>
              <a:endParaRPr lang="en-US" altLang="en-US" sz="1400">
                <a:ea typeface="Calibri" panose="020F0502020204030204" pitchFamily="34" charset="0"/>
                <a:cs typeface="Times New Roman" panose="02020603050405020304" pitchFamily="18" charset="0"/>
              </a:endParaRPr>
            </a:p>
          </p:txBody>
        </p:sp>
        <p:sp>
          <p:nvSpPr>
            <p:cNvPr id="16" name="Rectangle 54">
              <a:extLst>
                <a:ext uri="{FF2B5EF4-FFF2-40B4-BE49-F238E27FC236}">
                  <a16:creationId xmlns:a16="http://schemas.microsoft.com/office/drawing/2014/main" id="{4FC0005A-9331-4170-8CFA-A1CD440B2E76}"/>
                </a:ext>
              </a:extLst>
            </p:cNvPr>
            <p:cNvSpPr>
              <a:spLocks noChangeArrowheads="1"/>
            </p:cNvSpPr>
            <p:nvPr/>
          </p:nvSpPr>
          <p:spPr bwMode="auto">
            <a:xfrm>
              <a:off x="6511" y="1743"/>
              <a:ext cx="1969" cy="9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Show insurance card</a:t>
              </a:r>
              <a:endParaRPr lang="en-US" altLang="en-US" sz="1400">
                <a:ea typeface="Calibri" panose="020F0502020204030204" pitchFamily="34" charset="0"/>
                <a:cs typeface="Times New Roman" panose="02020603050405020304" pitchFamily="18" charset="0"/>
              </a:endParaRPr>
            </a:p>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Copay, Deductible applied</a:t>
              </a:r>
              <a:endParaRPr lang="en-US" altLang="en-US" sz="1400">
                <a:ea typeface="Calibri" panose="020F0502020204030204" pitchFamily="34" charset="0"/>
                <a:cs typeface="Times New Roman" panose="02020603050405020304" pitchFamily="18" charset="0"/>
              </a:endParaRPr>
            </a:p>
          </p:txBody>
        </p:sp>
        <p:cxnSp>
          <p:nvCxnSpPr>
            <p:cNvPr id="17" name="AutoShape 13">
              <a:extLst>
                <a:ext uri="{FF2B5EF4-FFF2-40B4-BE49-F238E27FC236}">
                  <a16:creationId xmlns:a16="http://schemas.microsoft.com/office/drawing/2014/main" id="{70B364B6-B6B3-4725-94AD-BAC56A70A292}"/>
                </a:ext>
              </a:extLst>
            </p:cNvPr>
            <p:cNvCxnSpPr>
              <a:cxnSpLocks noChangeShapeType="1"/>
            </p:cNvCxnSpPr>
            <p:nvPr/>
          </p:nvCxnSpPr>
          <p:spPr bwMode="auto">
            <a:xfrm flipH="1">
              <a:off x="6206" y="1687"/>
              <a:ext cx="1" cy="265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56">
              <a:extLst>
                <a:ext uri="{FF2B5EF4-FFF2-40B4-BE49-F238E27FC236}">
                  <a16:creationId xmlns:a16="http://schemas.microsoft.com/office/drawing/2014/main" id="{44D4B7F5-94CE-401A-9256-7C660A536D49}"/>
                </a:ext>
              </a:extLst>
            </p:cNvPr>
            <p:cNvSpPr>
              <a:spLocks noChangeArrowheads="1"/>
            </p:cNvSpPr>
            <p:nvPr/>
          </p:nvSpPr>
          <p:spPr bwMode="auto">
            <a:xfrm>
              <a:off x="0" y="2626"/>
              <a:ext cx="1263" cy="1355"/>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Ins company</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Govt</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ASO</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TPA</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Employer</a:t>
              </a:r>
              <a:endParaRPr lang="en-US" altLang="en-US" sz="1400" dirty="0">
                <a:ea typeface="Calibri" panose="020F0502020204030204" pitchFamily="34" charset="0"/>
                <a:cs typeface="Times New Roman" panose="02020603050405020304" pitchFamily="18" charset="0"/>
              </a:endParaRPr>
            </a:p>
          </p:txBody>
        </p:sp>
        <p:sp>
          <p:nvSpPr>
            <p:cNvPr id="19" name="Rectangle 57">
              <a:extLst>
                <a:ext uri="{FF2B5EF4-FFF2-40B4-BE49-F238E27FC236}">
                  <a16:creationId xmlns:a16="http://schemas.microsoft.com/office/drawing/2014/main" id="{DC1226D6-5CA2-4E58-81CB-B20C984756F0}"/>
                </a:ext>
              </a:extLst>
            </p:cNvPr>
            <p:cNvSpPr>
              <a:spLocks noChangeArrowheads="1"/>
            </p:cNvSpPr>
            <p:nvPr/>
          </p:nvSpPr>
          <p:spPr bwMode="auto">
            <a:xfrm>
              <a:off x="1074" y="1853"/>
              <a:ext cx="1548" cy="3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100">
                  <a:latin typeface="Calibri" panose="020F0502020204030204" pitchFamily="34" charset="0"/>
                  <a:ea typeface="Calibri" panose="020F0502020204030204" pitchFamily="34" charset="0"/>
                  <a:cs typeface="Times New Roman" panose="02020603050405020304" pitchFamily="18" charset="0"/>
                </a:rPr>
                <a:t>Pay back to PBM</a:t>
              </a:r>
              <a:endParaRPr lang="en-US" altLang="en-US">
                <a:ea typeface="Calibri" panose="020F0502020204030204" pitchFamily="34" charset="0"/>
                <a:cs typeface="Times New Roman" panose="02020603050405020304" pitchFamily="18" charset="0"/>
              </a:endParaRPr>
            </a:p>
          </p:txBody>
        </p:sp>
        <p:sp>
          <p:nvSpPr>
            <p:cNvPr id="20" name="Rectangle 58">
              <a:extLst>
                <a:ext uri="{FF2B5EF4-FFF2-40B4-BE49-F238E27FC236}">
                  <a16:creationId xmlns:a16="http://schemas.microsoft.com/office/drawing/2014/main" id="{2E7E3A86-FE41-4F94-9955-A23ADCCBB119}"/>
                </a:ext>
              </a:extLst>
            </p:cNvPr>
            <p:cNvSpPr>
              <a:spLocks noChangeArrowheads="1"/>
            </p:cNvSpPr>
            <p:nvPr/>
          </p:nvSpPr>
          <p:spPr bwMode="auto">
            <a:xfrm>
              <a:off x="5213" y="2689"/>
              <a:ext cx="2240" cy="845"/>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Retailer gives medicine to patient and sends record to PBM</a:t>
              </a:r>
              <a:endParaRPr lang="en-US" altLang="en-US" sz="1400">
                <a:ea typeface="Calibri" panose="020F0502020204030204" pitchFamily="34" charset="0"/>
                <a:cs typeface="Times New Roman" panose="02020603050405020304" pitchFamily="18" charset="0"/>
              </a:endParaRPr>
            </a:p>
          </p:txBody>
        </p:sp>
        <p:cxnSp>
          <p:nvCxnSpPr>
            <p:cNvPr id="21" name="AutoShape 9">
              <a:extLst>
                <a:ext uri="{FF2B5EF4-FFF2-40B4-BE49-F238E27FC236}">
                  <a16:creationId xmlns:a16="http://schemas.microsoft.com/office/drawing/2014/main" id="{493D6F0D-4E80-4409-AE8F-5C2549C062A5}"/>
                </a:ext>
              </a:extLst>
            </p:cNvPr>
            <p:cNvCxnSpPr>
              <a:cxnSpLocks noChangeShapeType="1"/>
            </p:cNvCxnSpPr>
            <p:nvPr/>
          </p:nvCxnSpPr>
          <p:spPr bwMode="auto">
            <a:xfrm flipH="1">
              <a:off x="4250" y="3195"/>
              <a:ext cx="946"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 name="Rectangle 60">
              <a:extLst>
                <a:ext uri="{FF2B5EF4-FFF2-40B4-BE49-F238E27FC236}">
                  <a16:creationId xmlns:a16="http://schemas.microsoft.com/office/drawing/2014/main" id="{BF7E2148-6694-489A-A539-D086219E505F}"/>
                </a:ext>
              </a:extLst>
            </p:cNvPr>
            <p:cNvSpPr>
              <a:spLocks noChangeArrowheads="1"/>
            </p:cNvSpPr>
            <p:nvPr/>
          </p:nvSpPr>
          <p:spPr bwMode="auto">
            <a:xfrm>
              <a:off x="4799" y="4387"/>
              <a:ext cx="2800" cy="403"/>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Get medicine with dose note</a:t>
              </a:r>
              <a:endParaRPr lang="en-US" altLang="en-US" sz="1400">
                <a:ea typeface="Calibri" panose="020F0502020204030204" pitchFamily="34" charset="0"/>
                <a:cs typeface="Times New Roman" panose="02020603050405020304" pitchFamily="18" charset="0"/>
              </a:endParaRPr>
            </a:p>
          </p:txBody>
        </p:sp>
        <p:sp>
          <p:nvSpPr>
            <p:cNvPr id="23" name="Rectangle 61">
              <a:extLst>
                <a:ext uri="{FF2B5EF4-FFF2-40B4-BE49-F238E27FC236}">
                  <a16:creationId xmlns:a16="http://schemas.microsoft.com/office/drawing/2014/main" id="{48462B1F-7E1C-4767-8029-833E84CF4E99}"/>
                </a:ext>
              </a:extLst>
            </p:cNvPr>
            <p:cNvSpPr>
              <a:spLocks noChangeArrowheads="1"/>
            </p:cNvSpPr>
            <p:nvPr/>
          </p:nvSpPr>
          <p:spPr bwMode="auto">
            <a:xfrm>
              <a:off x="2356" y="2389"/>
              <a:ext cx="1894" cy="1592"/>
            </a:xfrm>
            <a:prstGeom prst="rect">
              <a:avLst/>
            </a:prstGeom>
            <a:solidFill>
              <a:srgbClr val="FFFFFF"/>
            </a:solidFill>
            <a:ln w="317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PBM/ Payer</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PBM pays the amount to retailer and sends the file/ dates to Payor</a:t>
              </a:r>
              <a:endParaRPr lang="en-US" altLang="en-US" sz="1400" dirty="0">
                <a:ea typeface="Calibri" panose="020F0502020204030204" pitchFamily="34" charset="0"/>
                <a:cs typeface="Times New Roman" panose="02020603050405020304" pitchFamily="18" charset="0"/>
              </a:endParaRPr>
            </a:p>
          </p:txBody>
        </p:sp>
        <p:cxnSp>
          <p:nvCxnSpPr>
            <p:cNvPr id="24" name="AutoShape 5">
              <a:extLst>
                <a:ext uri="{FF2B5EF4-FFF2-40B4-BE49-F238E27FC236}">
                  <a16:creationId xmlns:a16="http://schemas.microsoft.com/office/drawing/2014/main" id="{EDF3BEBD-3996-4D1F-B7C2-948923F42537}"/>
                </a:ext>
              </a:extLst>
            </p:cNvPr>
            <p:cNvCxnSpPr>
              <a:cxnSpLocks noChangeShapeType="1"/>
            </p:cNvCxnSpPr>
            <p:nvPr/>
          </p:nvCxnSpPr>
          <p:spPr bwMode="auto">
            <a:xfrm flipH="1">
              <a:off x="1308" y="3219"/>
              <a:ext cx="1017"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25" name="Rectangle 63">
            <a:extLst>
              <a:ext uri="{FF2B5EF4-FFF2-40B4-BE49-F238E27FC236}">
                <a16:creationId xmlns:a16="http://schemas.microsoft.com/office/drawing/2014/main" id="{4ECED9B2-6547-4A9D-9BBD-5C142FD59431}"/>
              </a:ext>
            </a:extLst>
          </p:cNvPr>
          <p:cNvSpPr>
            <a:spLocks noChangeArrowheads="1"/>
          </p:cNvSpPr>
          <p:nvPr/>
        </p:nvSpPr>
        <p:spPr bwMode="auto">
          <a:xfrm>
            <a:off x="533400" y="685800"/>
            <a:ext cx="2894013" cy="407988"/>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a:latin typeface="Calibri" panose="020F0502020204030204" pitchFamily="34" charset="0"/>
                <a:cs typeface="Times New Roman" panose="02020603050405020304" pitchFamily="18" charset="0"/>
              </a:rPr>
              <a:t>Pharmacy claim process</a:t>
            </a:r>
            <a:endParaRPr lang="en-US" altLang="en-US" sz="2000" b="1" dirty="0"/>
          </a:p>
        </p:txBody>
      </p:sp>
    </p:spTree>
    <p:extLst>
      <p:ext uri="{BB962C8B-B14F-4D97-AF65-F5344CB8AC3E}">
        <p14:creationId xmlns:p14="http://schemas.microsoft.com/office/powerpoint/2010/main" val="1280235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51</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r>
              <a:rPr lang="en-US" dirty="0"/>
              <a:t>1. Study and explore on Professional claims and Facility claims along with billing forms CMS-1500 and UB-04 and also medical claim flow process chart in the slide. Come with queries for discussion and be prepared for giving answer to questions your friends are going to ask. </a:t>
            </a:r>
          </a:p>
          <a:p>
            <a:r>
              <a:rPr lang="en-US" dirty="0"/>
              <a:t>2. Go through the content of 3 days session as well. It will be helpful. </a:t>
            </a:r>
            <a:r>
              <a:rPr lang="en-US" dirty="0">
                <a:sym typeface="Wingdings" panose="05000000000000000000" pitchFamily="2" charset="2"/>
              </a:rPr>
              <a:t></a:t>
            </a:r>
            <a:endParaRPr lang="en-US" dirty="0"/>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Assignment 3.</a:t>
            </a:r>
          </a:p>
        </p:txBody>
      </p:sp>
    </p:spTree>
    <p:extLst>
      <p:ext uri="{BB962C8B-B14F-4D97-AF65-F5344CB8AC3E}">
        <p14:creationId xmlns:p14="http://schemas.microsoft.com/office/powerpoint/2010/main" val="3326945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399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B376B4-9A3E-49FC-AF53-131E2E28A63D}"/>
              </a:ext>
            </a:extLst>
          </p:cNvPr>
          <p:cNvSpPr>
            <a:spLocks noGrp="1"/>
          </p:cNvSpPr>
          <p:nvPr>
            <p:ph type="sldNum" sz="quarter" idx="12"/>
          </p:nvPr>
        </p:nvSpPr>
        <p:spPr/>
        <p:txBody>
          <a:bodyPr/>
          <a:lstStyle/>
          <a:p>
            <a:fld id="{8BC64C03-9EC0-4B7E-8FE4-24DBF62E63E5}" type="slidenum">
              <a:rPr lang="en-US" smtClean="0"/>
              <a:t>6</a:t>
            </a:fld>
            <a:endParaRPr lang="en-US"/>
          </a:p>
        </p:txBody>
      </p:sp>
      <p:sp>
        <p:nvSpPr>
          <p:cNvPr id="4" name="Title 3">
            <a:extLst>
              <a:ext uri="{FF2B5EF4-FFF2-40B4-BE49-F238E27FC236}">
                <a16:creationId xmlns:a16="http://schemas.microsoft.com/office/drawing/2014/main" id="{E472690F-D4EB-4385-8AE6-9385A865051D}"/>
              </a:ext>
            </a:extLst>
          </p:cNvPr>
          <p:cNvSpPr>
            <a:spLocks noGrp="1"/>
          </p:cNvSpPr>
          <p:nvPr>
            <p:ph type="title"/>
          </p:nvPr>
        </p:nvSpPr>
        <p:spPr/>
        <p:txBody>
          <a:bodyPr/>
          <a:lstStyle/>
          <a:p>
            <a:r>
              <a:rPr lang="en-US" dirty="0"/>
              <a:t>U.S. has the Lowest Life Expectancy</a:t>
            </a:r>
          </a:p>
        </p:txBody>
      </p:sp>
      <p:pic>
        <p:nvPicPr>
          <p:cNvPr id="5" name="Picture 4">
            <a:extLst>
              <a:ext uri="{FF2B5EF4-FFF2-40B4-BE49-F238E27FC236}">
                <a16:creationId xmlns:a16="http://schemas.microsoft.com/office/drawing/2014/main" id="{695F3BF3-60C9-444D-A1D9-86A5DCF9D486}"/>
              </a:ext>
            </a:extLst>
          </p:cNvPr>
          <p:cNvPicPr>
            <a:picLocks noChangeAspect="1"/>
          </p:cNvPicPr>
          <p:nvPr/>
        </p:nvPicPr>
        <p:blipFill>
          <a:blip r:embed="rId2"/>
          <a:stretch>
            <a:fillRect/>
          </a:stretch>
        </p:blipFill>
        <p:spPr>
          <a:xfrm>
            <a:off x="647700" y="1111523"/>
            <a:ext cx="7866834" cy="4660828"/>
          </a:xfrm>
          <a:prstGeom prst="rect">
            <a:avLst/>
          </a:prstGeom>
        </p:spPr>
      </p:pic>
      <p:sp>
        <p:nvSpPr>
          <p:cNvPr id="6" name="Rectangle 5">
            <a:extLst>
              <a:ext uri="{FF2B5EF4-FFF2-40B4-BE49-F238E27FC236}">
                <a16:creationId xmlns:a16="http://schemas.microsoft.com/office/drawing/2014/main" id="{447ACFA6-CE7D-492A-BAA1-596032370732}"/>
              </a:ext>
            </a:extLst>
          </p:cNvPr>
          <p:cNvSpPr/>
          <p:nvPr/>
        </p:nvSpPr>
        <p:spPr>
          <a:xfrm>
            <a:off x="628651" y="5772351"/>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Tree>
    <p:extLst>
      <p:ext uri="{BB962C8B-B14F-4D97-AF65-F5344CB8AC3E}">
        <p14:creationId xmlns:p14="http://schemas.microsoft.com/office/powerpoint/2010/main" val="2925829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D58D9-AC4F-4B4A-98A2-7987090DD7ED}"/>
              </a:ext>
            </a:extLst>
          </p:cNvPr>
          <p:cNvSpPr>
            <a:spLocks noGrp="1"/>
          </p:cNvSpPr>
          <p:nvPr>
            <p:ph type="sldNum" sz="quarter" idx="12"/>
          </p:nvPr>
        </p:nvSpPr>
        <p:spPr/>
        <p:txBody>
          <a:bodyPr/>
          <a:lstStyle/>
          <a:p>
            <a:fld id="{8BC64C03-9EC0-4B7E-8FE4-24DBF62E63E5}" type="slidenum">
              <a:rPr lang="en-US" smtClean="0"/>
              <a:t>7</a:t>
            </a:fld>
            <a:endParaRPr lang="en-US"/>
          </a:p>
        </p:txBody>
      </p:sp>
      <p:sp>
        <p:nvSpPr>
          <p:cNvPr id="4" name="Title 3">
            <a:extLst>
              <a:ext uri="{FF2B5EF4-FFF2-40B4-BE49-F238E27FC236}">
                <a16:creationId xmlns:a16="http://schemas.microsoft.com/office/drawing/2014/main" id="{639C762A-6407-4D95-AEDD-1E6A6875E794}"/>
              </a:ext>
            </a:extLst>
          </p:cNvPr>
          <p:cNvSpPr>
            <a:spLocks noGrp="1"/>
          </p:cNvSpPr>
          <p:nvPr>
            <p:ph type="title"/>
          </p:nvPr>
        </p:nvSpPr>
        <p:spPr/>
        <p:txBody>
          <a:bodyPr/>
          <a:lstStyle/>
          <a:p>
            <a:r>
              <a:rPr lang="en-US" sz="2400" dirty="0"/>
              <a:t>U.S. Adults have the Highest Suicide Rates and Chronic Disease Burden</a:t>
            </a:r>
          </a:p>
        </p:txBody>
      </p:sp>
      <p:pic>
        <p:nvPicPr>
          <p:cNvPr id="5" name="Picture 4">
            <a:extLst>
              <a:ext uri="{FF2B5EF4-FFF2-40B4-BE49-F238E27FC236}">
                <a16:creationId xmlns:a16="http://schemas.microsoft.com/office/drawing/2014/main" id="{44CE0F79-DF88-4BD8-AE02-6EB1F082BFCB}"/>
              </a:ext>
            </a:extLst>
          </p:cNvPr>
          <p:cNvPicPr>
            <a:picLocks noChangeAspect="1"/>
          </p:cNvPicPr>
          <p:nvPr/>
        </p:nvPicPr>
        <p:blipFill>
          <a:blip r:embed="rId2"/>
          <a:stretch>
            <a:fillRect/>
          </a:stretch>
        </p:blipFill>
        <p:spPr>
          <a:xfrm>
            <a:off x="6263121" y="1098550"/>
            <a:ext cx="5229225" cy="4267858"/>
          </a:xfrm>
          <a:prstGeom prst="rect">
            <a:avLst/>
          </a:prstGeom>
        </p:spPr>
      </p:pic>
      <p:sp>
        <p:nvSpPr>
          <p:cNvPr id="6" name="Rectangle 5">
            <a:extLst>
              <a:ext uri="{FF2B5EF4-FFF2-40B4-BE49-F238E27FC236}">
                <a16:creationId xmlns:a16="http://schemas.microsoft.com/office/drawing/2014/main" id="{31BFC02F-7664-4358-9DC0-7F5A537D6C93}"/>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pic>
        <p:nvPicPr>
          <p:cNvPr id="7" name="Picture 6">
            <a:extLst>
              <a:ext uri="{FF2B5EF4-FFF2-40B4-BE49-F238E27FC236}">
                <a16:creationId xmlns:a16="http://schemas.microsoft.com/office/drawing/2014/main" id="{1870AAF7-5099-488C-92ED-B5907587AA8B}"/>
              </a:ext>
            </a:extLst>
          </p:cNvPr>
          <p:cNvPicPr>
            <a:picLocks noChangeAspect="1"/>
          </p:cNvPicPr>
          <p:nvPr/>
        </p:nvPicPr>
        <p:blipFill>
          <a:blip r:embed="rId3"/>
          <a:stretch>
            <a:fillRect/>
          </a:stretch>
        </p:blipFill>
        <p:spPr>
          <a:xfrm>
            <a:off x="457199" y="1215219"/>
            <a:ext cx="5538683" cy="4242605"/>
          </a:xfrm>
          <a:prstGeom prst="rect">
            <a:avLst/>
          </a:prstGeom>
        </p:spPr>
      </p:pic>
      <p:sp>
        <p:nvSpPr>
          <p:cNvPr id="8" name="Rectangle 7">
            <a:extLst>
              <a:ext uri="{FF2B5EF4-FFF2-40B4-BE49-F238E27FC236}">
                <a16:creationId xmlns:a16="http://schemas.microsoft.com/office/drawing/2014/main" id="{F6BCFC1B-4E7F-4BBD-8E8D-54889B98247A}"/>
              </a:ext>
            </a:extLst>
          </p:cNvPr>
          <p:cNvSpPr/>
          <p:nvPr/>
        </p:nvSpPr>
        <p:spPr>
          <a:xfrm>
            <a:off x="2650278" y="5413559"/>
            <a:ext cx="1152524" cy="253916"/>
          </a:xfrm>
          <a:prstGeom prst="rect">
            <a:avLst/>
          </a:prstGeom>
        </p:spPr>
        <p:txBody>
          <a:bodyPr wrap="square">
            <a:spAutoFit/>
          </a:bodyPr>
          <a:lstStyle/>
          <a:p>
            <a:r>
              <a:rPr lang="en-US" sz="1050" b="1" dirty="0">
                <a:solidFill>
                  <a:schemeClr val="accent1"/>
                </a:solidFill>
                <a:latin typeface="+mj-lt"/>
              </a:rPr>
              <a:t>Suicide Rates</a:t>
            </a:r>
          </a:p>
        </p:txBody>
      </p:sp>
      <p:sp>
        <p:nvSpPr>
          <p:cNvPr id="9" name="Rectangle 8">
            <a:extLst>
              <a:ext uri="{FF2B5EF4-FFF2-40B4-BE49-F238E27FC236}">
                <a16:creationId xmlns:a16="http://schemas.microsoft.com/office/drawing/2014/main" id="{FD7B0C4D-DC1C-49FF-A6E4-770D8795027C}"/>
              </a:ext>
            </a:extLst>
          </p:cNvPr>
          <p:cNvSpPr/>
          <p:nvPr/>
        </p:nvSpPr>
        <p:spPr>
          <a:xfrm>
            <a:off x="8460527" y="5413559"/>
            <a:ext cx="1950297" cy="253916"/>
          </a:xfrm>
          <a:prstGeom prst="rect">
            <a:avLst/>
          </a:prstGeom>
        </p:spPr>
        <p:txBody>
          <a:bodyPr wrap="square">
            <a:spAutoFit/>
          </a:bodyPr>
          <a:lstStyle/>
          <a:p>
            <a:r>
              <a:rPr lang="en-US" sz="1050" b="1" dirty="0">
                <a:solidFill>
                  <a:schemeClr val="accent1"/>
                </a:solidFill>
                <a:latin typeface="+mj-lt"/>
              </a:rPr>
              <a:t>Chronic Disease Burden</a:t>
            </a:r>
          </a:p>
        </p:txBody>
      </p:sp>
    </p:spTree>
    <p:extLst>
      <p:ext uri="{BB962C8B-B14F-4D97-AF65-F5344CB8AC3E}">
        <p14:creationId xmlns:p14="http://schemas.microsoft.com/office/powerpoint/2010/main" val="984865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F17CF-AA4D-43C3-AA61-37A88F8E1332}"/>
              </a:ext>
            </a:extLst>
          </p:cNvPr>
          <p:cNvSpPr>
            <a:spLocks noGrp="1"/>
          </p:cNvSpPr>
          <p:nvPr>
            <p:ph type="sldNum" sz="quarter" idx="12"/>
          </p:nvPr>
        </p:nvSpPr>
        <p:spPr/>
        <p:txBody>
          <a:bodyPr/>
          <a:lstStyle/>
          <a:p>
            <a:fld id="{8BC64C03-9EC0-4B7E-8FE4-24DBF62E63E5}" type="slidenum">
              <a:rPr lang="en-US" smtClean="0"/>
              <a:t>8</a:t>
            </a:fld>
            <a:endParaRPr lang="en-US"/>
          </a:p>
        </p:txBody>
      </p:sp>
      <p:sp>
        <p:nvSpPr>
          <p:cNvPr id="4" name="Title 3">
            <a:extLst>
              <a:ext uri="{FF2B5EF4-FFF2-40B4-BE49-F238E27FC236}">
                <a16:creationId xmlns:a16="http://schemas.microsoft.com/office/drawing/2014/main" id="{E31F1360-78B2-47E4-BD1C-537B322E5A41}"/>
              </a:ext>
            </a:extLst>
          </p:cNvPr>
          <p:cNvSpPr>
            <a:spLocks noGrp="1"/>
          </p:cNvSpPr>
          <p:nvPr>
            <p:ph type="title"/>
          </p:nvPr>
        </p:nvSpPr>
        <p:spPr/>
        <p:txBody>
          <a:bodyPr/>
          <a:lstStyle/>
          <a:p>
            <a:r>
              <a:rPr lang="en-US" sz="2400" dirty="0"/>
              <a:t>Americans visit the Doctor less frequently and have fewer Physicians</a:t>
            </a:r>
            <a:endParaRPr lang="en-US" dirty="0"/>
          </a:p>
        </p:txBody>
      </p:sp>
      <p:pic>
        <p:nvPicPr>
          <p:cNvPr id="5" name="Picture 4">
            <a:extLst>
              <a:ext uri="{FF2B5EF4-FFF2-40B4-BE49-F238E27FC236}">
                <a16:creationId xmlns:a16="http://schemas.microsoft.com/office/drawing/2014/main" id="{FAFC70B0-23CB-4326-BFE3-3BB212236EDE}"/>
              </a:ext>
            </a:extLst>
          </p:cNvPr>
          <p:cNvPicPr>
            <a:picLocks noChangeAspect="1"/>
          </p:cNvPicPr>
          <p:nvPr/>
        </p:nvPicPr>
        <p:blipFill>
          <a:blip r:embed="rId2"/>
          <a:stretch>
            <a:fillRect/>
          </a:stretch>
        </p:blipFill>
        <p:spPr>
          <a:xfrm>
            <a:off x="1114425" y="1270886"/>
            <a:ext cx="9372600" cy="4060387"/>
          </a:xfrm>
          <a:prstGeom prst="rect">
            <a:avLst/>
          </a:prstGeom>
        </p:spPr>
      </p:pic>
      <p:sp>
        <p:nvSpPr>
          <p:cNvPr id="6" name="Rectangle 5">
            <a:extLst>
              <a:ext uri="{FF2B5EF4-FFF2-40B4-BE49-F238E27FC236}">
                <a16:creationId xmlns:a16="http://schemas.microsoft.com/office/drawing/2014/main" id="{F96F00C2-D737-4DDD-A457-7FA686B5E9BB}"/>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10CD9CDD-CFEB-4C7F-A3A3-EE199101AA71}"/>
              </a:ext>
            </a:extLst>
          </p:cNvPr>
          <p:cNvSpPr/>
          <p:nvPr/>
        </p:nvSpPr>
        <p:spPr>
          <a:xfrm>
            <a:off x="1885951" y="5413559"/>
            <a:ext cx="3140924" cy="253916"/>
          </a:xfrm>
          <a:prstGeom prst="rect">
            <a:avLst/>
          </a:prstGeom>
        </p:spPr>
        <p:txBody>
          <a:bodyPr wrap="square">
            <a:spAutoFit/>
          </a:bodyPr>
          <a:lstStyle/>
          <a:p>
            <a:r>
              <a:rPr lang="en-US" sz="1050" b="1" dirty="0">
                <a:solidFill>
                  <a:schemeClr val="accent1"/>
                </a:solidFill>
                <a:latin typeface="+mj-lt"/>
              </a:rPr>
              <a:t>Average physician visits per capita, 2017</a:t>
            </a:r>
          </a:p>
        </p:txBody>
      </p:sp>
      <p:sp>
        <p:nvSpPr>
          <p:cNvPr id="8" name="Rectangle 7">
            <a:extLst>
              <a:ext uri="{FF2B5EF4-FFF2-40B4-BE49-F238E27FC236}">
                <a16:creationId xmlns:a16="http://schemas.microsoft.com/office/drawing/2014/main" id="{0529F9AC-0704-44A8-8ECE-5E87E4999644}"/>
              </a:ext>
            </a:extLst>
          </p:cNvPr>
          <p:cNvSpPr/>
          <p:nvPr/>
        </p:nvSpPr>
        <p:spPr>
          <a:xfrm>
            <a:off x="6543675" y="5413559"/>
            <a:ext cx="3476625" cy="253916"/>
          </a:xfrm>
          <a:prstGeom prst="rect">
            <a:avLst/>
          </a:prstGeom>
        </p:spPr>
        <p:txBody>
          <a:bodyPr wrap="square">
            <a:spAutoFit/>
          </a:bodyPr>
          <a:lstStyle/>
          <a:p>
            <a:r>
              <a:rPr lang="en-US" sz="1050" b="1" dirty="0">
                <a:solidFill>
                  <a:schemeClr val="accent1"/>
                </a:solidFill>
                <a:latin typeface="+mj-lt"/>
              </a:rPr>
              <a:t>Practicing physicians per 1000 population, 2018</a:t>
            </a:r>
          </a:p>
        </p:txBody>
      </p:sp>
    </p:spTree>
    <p:extLst>
      <p:ext uri="{BB962C8B-B14F-4D97-AF65-F5344CB8AC3E}">
        <p14:creationId xmlns:p14="http://schemas.microsoft.com/office/powerpoint/2010/main" val="3866481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079F57-B4C8-414E-BFBB-11EABDCB8457}"/>
              </a:ext>
            </a:extLst>
          </p:cNvPr>
          <p:cNvSpPr>
            <a:spLocks noGrp="1"/>
          </p:cNvSpPr>
          <p:nvPr>
            <p:ph type="sldNum" sz="quarter" idx="12"/>
          </p:nvPr>
        </p:nvSpPr>
        <p:spPr/>
        <p:txBody>
          <a:bodyPr/>
          <a:lstStyle/>
          <a:p>
            <a:fld id="{8BC64C03-9EC0-4B7E-8FE4-24DBF62E63E5}" type="slidenum">
              <a:rPr lang="en-US" smtClean="0"/>
              <a:t>9</a:t>
            </a:fld>
            <a:endParaRPr lang="en-US"/>
          </a:p>
        </p:txBody>
      </p:sp>
      <p:pic>
        <p:nvPicPr>
          <p:cNvPr id="5" name="Picture 4">
            <a:extLst>
              <a:ext uri="{FF2B5EF4-FFF2-40B4-BE49-F238E27FC236}">
                <a16:creationId xmlns:a16="http://schemas.microsoft.com/office/drawing/2014/main" id="{62E7F5FC-B9F2-4223-9479-E06BDC7E51F4}"/>
              </a:ext>
            </a:extLst>
          </p:cNvPr>
          <p:cNvPicPr>
            <a:picLocks noChangeAspect="1"/>
          </p:cNvPicPr>
          <p:nvPr/>
        </p:nvPicPr>
        <p:blipFill>
          <a:blip r:embed="rId2"/>
          <a:stretch>
            <a:fillRect/>
          </a:stretch>
        </p:blipFill>
        <p:spPr>
          <a:xfrm>
            <a:off x="857250" y="1167105"/>
            <a:ext cx="8639174" cy="4292794"/>
          </a:xfrm>
          <a:prstGeom prst="rect">
            <a:avLst/>
          </a:prstGeom>
        </p:spPr>
      </p:pic>
      <p:sp>
        <p:nvSpPr>
          <p:cNvPr id="4" name="Title 3">
            <a:extLst>
              <a:ext uri="{FF2B5EF4-FFF2-40B4-BE49-F238E27FC236}">
                <a16:creationId xmlns:a16="http://schemas.microsoft.com/office/drawing/2014/main" id="{50D7E47B-3ECE-485E-ADBA-3D6987B40EF3}"/>
              </a:ext>
            </a:extLst>
          </p:cNvPr>
          <p:cNvSpPr>
            <a:spLocks noGrp="1"/>
          </p:cNvSpPr>
          <p:nvPr>
            <p:ph type="title"/>
          </p:nvPr>
        </p:nvSpPr>
        <p:spPr/>
        <p:txBody>
          <a:bodyPr/>
          <a:lstStyle/>
          <a:p>
            <a:r>
              <a:rPr lang="en-US" dirty="0"/>
              <a:t>U.S. has a high rate of MRI Scans</a:t>
            </a:r>
          </a:p>
        </p:txBody>
      </p:sp>
      <p:sp>
        <p:nvSpPr>
          <p:cNvPr id="6" name="Rectangle 5">
            <a:extLst>
              <a:ext uri="{FF2B5EF4-FFF2-40B4-BE49-F238E27FC236}">
                <a16:creationId xmlns:a16="http://schemas.microsoft.com/office/drawing/2014/main" id="{AB7B26E5-3C6B-4BB7-AC0A-4100968858F5}"/>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B83001AB-804A-4C94-9F64-2DB525AB1E17}"/>
              </a:ext>
            </a:extLst>
          </p:cNvPr>
          <p:cNvSpPr/>
          <p:nvPr/>
        </p:nvSpPr>
        <p:spPr>
          <a:xfrm>
            <a:off x="3067050" y="5521693"/>
            <a:ext cx="4457699" cy="253916"/>
          </a:xfrm>
          <a:prstGeom prst="rect">
            <a:avLst/>
          </a:prstGeom>
        </p:spPr>
        <p:txBody>
          <a:bodyPr wrap="square">
            <a:spAutoFit/>
          </a:bodyPr>
          <a:lstStyle/>
          <a:p>
            <a:r>
              <a:rPr lang="en-US" sz="1050" b="1" dirty="0">
                <a:solidFill>
                  <a:schemeClr val="accent1"/>
                </a:solidFill>
                <a:latin typeface="+mj-lt"/>
              </a:rPr>
              <a:t>Magnetic Resonance Imaging(MRI) scans per 1000 population</a:t>
            </a:r>
          </a:p>
        </p:txBody>
      </p:sp>
    </p:spTree>
    <p:extLst>
      <p:ext uri="{BB962C8B-B14F-4D97-AF65-F5344CB8AC3E}">
        <p14:creationId xmlns:p14="http://schemas.microsoft.com/office/powerpoint/2010/main" val="3884540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gZG4Xsi8ujo4POZdcaaE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8TsW.DIeOxRiDmUqeiCUf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M9sePKmXE6txe7dguw_U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8kIcgM8Za4zcKAG1PnLP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Y7KIivFnFJr8zfOPH3IBq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jx1smOlCia0LnRVn34pek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6SDfcNeXbrJyUhzm821I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OPG4DYeLUaquIijhmIKg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MZPtZwWNNZ_N4Z9Yz22PW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2_l1PtzzLkueKCZp.gbfw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B53FziJKxKTAmuRYooTt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aMBFWjtxCEXwHOcxg5Wjh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uqeGp8fk0OF3Czihc62mZg"/>
</p:tagLst>
</file>

<file path=ppt/theme/theme1.xml><?xml version="1.0" encoding="utf-8"?>
<a:theme xmlns:a="http://schemas.openxmlformats.org/drawingml/2006/main" name="Cotiviti_PPT_Template_4x3_Final">
  <a:themeElements>
    <a:clrScheme name="New G62 Scheme">
      <a:dk1>
        <a:srgbClr val="000000"/>
      </a:dk1>
      <a:lt1>
        <a:srgbClr val="FFFFFF"/>
      </a:lt1>
      <a:dk2>
        <a:srgbClr val="FF8C00"/>
      </a:dk2>
      <a:lt2>
        <a:srgbClr val="A3D55F"/>
      </a:lt2>
      <a:accent1>
        <a:srgbClr val="30006F"/>
      </a:accent1>
      <a:accent2>
        <a:srgbClr val="9579D3"/>
      </a:accent2>
      <a:accent3>
        <a:srgbClr val="EC008C"/>
      </a:accent3>
      <a:accent4>
        <a:srgbClr val="7C77AD"/>
      </a:accent4>
      <a:accent5>
        <a:srgbClr val="00AEEF"/>
      </a:accent5>
      <a:accent6>
        <a:srgbClr val="00BCB5"/>
      </a:accent6>
      <a:hlink>
        <a:srgbClr val="9579D3"/>
      </a:hlink>
      <a:folHlink>
        <a:srgbClr val="D2D3DC"/>
      </a:folHlink>
    </a:clrScheme>
    <a:fontScheme name="Mont 2">
      <a:majorFont>
        <a:latin typeface="Montserrat Semi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a:defPPr>
      </a:lstStyle>
    </a:txDef>
  </a:objectDefaults>
  <a:extraClrSchemeLst/>
  <a:extLst>
    <a:ext uri="{05A4C25C-085E-4340-85A3-A5531E510DB2}">
      <thm15:themeFamily xmlns:thm15="http://schemas.microsoft.com/office/thememl/2012/main" name="Widescreen Corporate Upgrade" id="{CEAD6CDB-4441-4F05-9F86-421965187B6F}" vid="{78E99B6E-9CC5-410C-A0C5-3974245FAA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Cotiviti_PPT_Template_4x3_Final</Template>
  <TotalTime>1423</TotalTime>
  <Words>2857</Words>
  <Application>Microsoft Office PowerPoint</Application>
  <PresentationFormat>Widescreen</PresentationFormat>
  <Paragraphs>300</Paragraphs>
  <Slides>52</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62" baseType="lpstr">
      <vt:lpstr>Times New Roman</vt:lpstr>
      <vt:lpstr>Montserrat SemiBold</vt:lpstr>
      <vt:lpstr>Calibri</vt:lpstr>
      <vt:lpstr>Montserrat</vt:lpstr>
      <vt:lpstr>Wingdings</vt:lpstr>
      <vt:lpstr>Arial</vt:lpstr>
      <vt:lpstr>Courier New</vt:lpstr>
      <vt:lpstr>Cotiviti_PPT_Template_4x3_Final</vt:lpstr>
      <vt:lpstr>think-cell Slide</vt:lpstr>
      <vt:lpstr>Visio</vt:lpstr>
      <vt:lpstr>US Healthcare Basics</vt:lpstr>
      <vt:lpstr>US Healthcare from a Global Perspective</vt:lpstr>
      <vt:lpstr>Highlights</vt:lpstr>
      <vt:lpstr>U.S. Spends more on Health Care than any other countries</vt:lpstr>
      <vt:lpstr>U.S. Public Spending is similar to Other Countries; Out-of-Pocket and Private Spending are Higher than most</vt:lpstr>
      <vt:lpstr>U.S. has the Lowest Life Expectancy</vt:lpstr>
      <vt:lpstr>U.S. Adults have the Highest Suicide Rates and Chronic Disease Burden</vt:lpstr>
      <vt:lpstr>Americans visit the Doctor less frequently and have fewer Physicians</vt:lpstr>
      <vt:lpstr>U.S. has a high rate of MRI Scans</vt:lpstr>
      <vt:lpstr>U.S. has among the highest rates of Hospitalizations from Preventable Causes like Diabetes and Hypertension</vt:lpstr>
      <vt:lpstr>U.S. has the highest rate of Avoidable deaths</vt:lpstr>
      <vt:lpstr>Introduction to the U.S. Healthcare System</vt:lpstr>
      <vt:lpstr>U.S. Healthcare System Overview: Market Players</vt:lpstr>
      <vt:lpstr>U.S. Healthcare System: Introduction and complexity</vt:lpstr>
      <vt:lpstr>Assignment 1.</vt:lpstr>
      <vt:lpstr>US Healthcare Basics</vt:lpstr>
      <vt:lpstr>How Does Healthcare Work</vt:lpstr>
      <vt:lpstr>How Does Healthcare Work</vt:lpstr>
      <vt:lpstr>Sample Insurance Cards</vt:lpstr>
      <vt:lpstr>Ways of Paying for Healthcare in the US</vt:lpstr>
      <vt:lpstr>Ways of Paying for Healthcare in the US</vt:lpstr>
      <vt:lpstr>Private Health Insurance</vt:lpstr>
      <vt:lpstr>Private Health Insurance</vt:lpstr>
      <vt:lpstr>Public Health Insurance</vt:lpstr>
      <vt:lpstr>Public Health Insurance</vt:lpstr>
      <vt:lpstr>Medicare Program</vt:lpstr>
      <vt:lpstr>Medicaid Program</vt:lpstr>
      <vt:lpstr>Health Insurance Coverage in the US in 2017</vt:lpstr>
      <vt:lpstr>Players in the market</vt:lpstr>
      <vt:lpstr>Players in the market</vt:lpstr>
      <vt:lpstr>Players in the market</vt:lpstr>
      <vt:lpstr>Players in the market</vt:lpstr>
      <vt:lpstr>Assignment 2.</vt:lpstr>
      <vt:lpstr>US Healthcare Basics</vt:lpstr>
      <vt:lpstr>Types of Healthcare Plans</vt:lpstr>
      <vt:lpstr>Claims Processing Work Flow</vt:lpstr>
      <vt:lpstr>How is medical claim generated?</vt:lpstr>
      <vt:lpstr>Amount Factors</vt:lpstr>
      <vt:lpstr>Understanding Medical Bill</vt:lpstr>
      <vt:lpstr>Understanding Medical Bill</vt:lpstr>
      <vt:lpstr>Two Claim Forms: CMS-1500 and UB-04</vt:lpstr>
      <vt:lpstr>Professional Claims: CMS 1500 &amp; Facility Claims: UB 04</vt:lpstr>
      <vt:lpstr>How do Facilty and Professional Claims Differ</vt:lpstr>
      <vt:lpstr>Claim Header vs. Claim Lines</vt:lpstr>
      <vt:lpstr>PowerPoint Presentation</vt:lpstr>
      <vt:lpstr>UB-04 – Example (Inpatient) </vt:lpstr>
      <vt:lpstr>CMS-1500 – Professional Claim Example</vt:lpstr>
      <vt:lpstr>PowerPoint Presentation</vt:lpstr>
      <vt:lpstr>How is Pharmacy Claims generated?</vt:lpstr>
      <vt:lpstr>PowerPoint Presentation</vt:lpstr>
      <vt:lpstr>Assignment 3.</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Johnson, Mica</dc:creator>
  <cp:keywords/>
  <dc:description/>
  <cp:lastModifiedBy>Tuladhar, Sameer</cp:lastModifiedBy>
  <cp:revision>67</cp:revision>
  <cp:lastPrinted>2018-10-01T18:51:50Z</cp:lastPrinted>
  <dcterms:created xsi:type="dcterms:W3CDTF">2020-12-18T17:42:26Z</dcterms:created>
  <dcterms:modified xsi:type="dcterms:W3CDTF">2021-02-19T08:06:58Z</dcterms:modified>
  <cp:category/>
</cp:coreProperties>
</file>